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4"/>
  </p:notesMasterIdLst>
  <p:handoutMasterIdLst>
    <p:handoutMasterId r:id="rId25"/>
  </p:handoutMasterIdLst>
  <p:sldIdLst>
    <p:sldId id="316" r:id="rId5"/>
    <p:sldId id="265" r:id="rId6"/>
    <p:sldId id="272" r:id="rId7"/>
    <p:sldId id="300" r:id="rId8"/>
    <p:sldId id="277" r:id="rId9"/>
    <p:sldId id="287" r:id="rId10"/>
    <p:sldId id="301" r:id="rId11"/>
    <p:sldId id="282" r:id="rId12"/>
    <p:sldId id="302" r:id="rId13"/>
    <p:sldId id="317" r:id="rId14"/>
    <p:sldId id="310" r:id="rId15"/>
    <p:sldId id="303" r:id="rId16"/>
    <p:sldId id="304" r:id="rId17"/>
    <p:sldId id="311" r:id="rId18"/>
    <p:sldId id="312" r:id="rId19"/>
    <p:sldId id="305" r:id="rId20"/>
    <p:sldId id="313" r:id="rId21"/>
    <p:sldId id="306" r:id="rId22"/>
    <p:sldId id="314" r:id="rId23"/>
  </p:sldIdLst>
  <p:sldSz cx="12192000" cy="6858000"/>
  <p:notesSz cx="6858000" cy="9144000"/>
  <p:embeddedFontLst>
    <p:embeddedFont>
      <p:font typeface="Algerian" panose="04020705040A02060702" pitchFamily="82" charset="0"/>
      <p:regular r:id="rId26"/>
    </p:embeddedFont>
    <p:embeddedFont>
      <p:font typeface="Avenir Next LT Pro" panose="020B05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Century Schoolbook" panose="02040604050505020304" pitchFamily="18" charset="0"/>
      <p:regular r:id="rId39"/>
      <p:bold r:id="rId40"/>
      <p:italic r:id="rId41"/>
      <p:boldItalic r:id="rId42"/>
    </p:embeddedFont>
    <p:embeddedFont>
      <p:font typeface="Gabriola" panose="04040605051002020D02" pitchFamily="82" charset="0"/>
      <p:regular r:id="rId43"/>
    </p:embeddedFont>
    <p:embeddedFont>
      <p:font typeface="Georgia" panose="02040502050405020303" pitchFamily="18" charset="0"/>
      <p:regular r:id="rId44"/>
      <p:bold r:id="rId45"/>
      <p:italic r:id="rId46"/>
      <p:boldItalic r:id="rId47"/>
    </p:embeddedFont>
    <p:embeddedFont>
      <p:font typeface="MV Boli" panose="02000500030200090000" pitchFamily="2" charset="0"/>
      <p:regular r:id="rId48"/>
    </p:embeddedFont>
    <p:embeddedFont>
      <p:font typeface="Segoe Script" panose="030B0504020000000003" pitchFamily="66" charset="0"/>
      <p:regular r:id="rId49"/>
      <p:bold r:id="rId50"/>
    </p:embeddedFont>
    <p:embeddedFont>
      <p:font typeface="Speak Pro" panose="020B0504020101020102"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49" autoAdjust="0"/>
  </p:normalViewPr>
  <p:slideViewPr>
    <p:cSldViewPr snapToGrid="0">
      <p:cViewPr varScale="1">
        <p:scale>
          <a:sx n="91" d="100"/>
          <a:sy n="91" d="100"/>
        </p:scale>
        <p:origin x="322" y="7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26.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9/9/2020</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9/9/2020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9/9/2020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9/9/2020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9/9/2020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9/9/2020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9/9/2020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9/9/2020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9/9/2020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9/9/2020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9/9/2020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9/9/2020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9/9/2020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9/9/2020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9/9/2020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9/9/2020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9/9/2020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9/9/2020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9/9/2020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9/9/2020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9/9/2020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9/9/2020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9/9/2020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9/9/2020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9/9/2020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9/9/2020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9/9/2020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9/9/2020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9/9/2020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9/9/2020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9/9/2020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9/9/2020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9/9/2020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sv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2.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70396" y="5271665"/>
            <a:ext cx="9384760" cy="915873"/>
          </a:xfrm>
        </p:spPr>
        <p:txBody>
          <a:bodyPr>
            <a:normAutofit/>
          </a:bodyPr>
          <a:lstStyle/>
          <a:p>
            <a:r>
              <a:rPr lang="en-US" sz="4000" dirty="0">
                <a:latin typeface="Algerian" panose="04020705040A02060702" pitchFamily="82" charset="0"/>
              </a:rPr>
              <a:t>Update user’s profile</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a:xfrm>
            <a:off x="11083583" y="837333"/>
            <a:ext cx="1030120" cy="328893"/>
          </a:xfrm>
        </p:spPr>
        <p:txBody>
          <a:bodyPr>
            <a:normAutofit/>
          </a:bodyPr>
          <a:lstStyle/>
          <a:p>
            <a:r>
              <a:rPr lang="en-IN" sz="1200" dirty="0"/>
              <a:t>06.09.2020</a:t>
            </a:r>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670396" y="4744729"/>
            <a:ext cx="9384760" cy="526936"/>
          </a:xfrm>
        </p:spPr>
        <p:txBody>
          <a:bodyPr>
            <a:normAutofit fontScale="92500" lnSpcReduction="10000"/>
          </a:bodyPr>
          <a:lstStyle/>
          <a:p>
            <a:r>
              <a:rPr lang="en-US" sz="3600" dirty="0">
                <a:latin typeface="Gabriola" panose="04040605051002020D02" pitchFamily="82" charset="0"/>
              </a:rPr>
              <a:t>Use case Name :</a:t>
            </a:r>
            <a:endParaRPr lang="en-US" sz="3200" dirty="0">
              <a:latin typeface="Gabriola" panose="04040605051002020D02" pitchFamily="82" charset="0"/>
            </a:endParaRPr>
          </a:p>
        </p:txBody>
      </p:sp>
      <p:sp>
        <p:nvSpPr>
          <p:cNvPr id="3" name="TextBox 2">
            <a:extLst>
              <a:ext uri="{FF2B5EF4-FFF2-40B4-BE49-F238E27FC236}">
                <a16:creationId xmlns:a16="http://schemas.microsoft.com/office/drawing/2014/main" id="{F198D258-9DAD-4EFE-ABB3-E68936426FAE}"/>
              </a:ext>
            </a:extLst>
          </p:cNvPr>
          <p:cNvSpPr txBox="1"/>
          <p:nvPr/>
        </p:nvSpPr>
        <p:spPr>
          <a:xfrm>
            <a:off x="406055" y="404039"/>
            <a:ext cx="2581559" cy="584775"/>
          </a:xfrm>
          <a:prstGeom prst="rect">
            <a:avLst/>
          </a:prstGeom>
          <a:noFill/>
        </p:spPr>
        <p:txBody>
          <a:bodyPr wrap="square">
            <a:spAutoFit/>
          </a:bodyPr>
          <a:lstStyle/>
          <a:p>
            <a:r>
              <a:rPr lang="en-US" sz="3200" b="1" dirty="0">
                <a:latin typeface="Georgia" panose="02040502050405020303" pitchFamily="18" charset="0"/>
              </a:rPr>
              <a:t>Group : 6</a:t>
            </a:r>
            <a:endParaRPr lang="ru-RU" sz="3200" b="1" dirty="0">
              <a:latin typeface="Georgia" panose="02040502050405020303" pitchFamily="18" charset="0"/>
            </a:endParaRPr>
          </a:p>
        </p:txBody>
      </p:sp>
      <p:sp>
        <p:nvSpPr>
          <p:cNvPr id="9" name="TextBox 8">
            <a:extLst>
              <a:ext uri="{FF2B5EF4-FFF2-40B4-BE49-F238E27FC236}">
                <a16:creationId xmlns:a16="http://schemas.microsoft.com/office/drawing/2014/main" id="{A034BF0A-C844-4574-8D64-872958BE155C}"/>
              </a:ext>
            </a:extLst>
          </p:cNvPr>
          <p:cNvSpPr txBox="1"/>
          <p:nvPr/>
        </p:nvSpPr>
        <p:spPr>
          <a:xfrm>
            <a:off x="450169" y="1024018"/>
            <a:ext cx="1904842" cy="461665"/>
          </a:xfrm>
          <a:prstGeom prst="rect">
            <a:avLst/>
          </a:prstGeom>
          <a:noFill/>
        </p:spPr>
        <p:txBody>
          <a:bodyPr wrap="square">
            <a:spAutoFit/>
          </a:bodyPr>
          <a:lstStyle/>
          <a:p>
            <a:r>
              <a:rPr lang="en-IN" sz="2400" dirty="0"/>
              <a:t>06.09.2020</a:t>
            </a:r>
            <a:endParaRPr lang="ru-RU" sz="2400" dirty="0"/>
          </a:p>
        </p:txBody>
      </p:sp>
      <p:sp>
        <p:nvSpPr>
          <p:cNvPr id="10" name="Title 1">
            <a:extLst>
              <a:ext uri="{FF2B5EF4-FFF2-40B4-BE49-F238E27FC236}">
                <a16:creationId xmlns:a16="http://schemas.microsoft.com/office/drawing/2014/main" id="{DC6F156F-B18B-401F-98F8-72212280B806}"/>
              </a:ext>
            </a:extLst>
          </p:cNvPr>
          <p:cNvSpPr txBox="1">
            <a:spLocks/>
          </p:cNvSpPr>
          <p:nvPr/>
        </p:nvSpPr>
        <p:spPr>
          <a:xfrm>
            <a:off x="3384884" y="967878"/>
            <a:ext cx="5819501" cy="9158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mj-lt"/>
                <a:ea typeface="+mj-ea"/>
                <a:cs typeface="+mj-cs"/>
              </a:defRPr>
            </a:lvl1pPr>
          </a:lstStyle>
          <a:p>
            <a:r>
              <a:rPr lang="en-US" dirty="0">
                <a:solidFill>
                  <a:schemeClr val="bg1"/>
                </a:solidFill>
                <a:latin typeface="Cambria" panose="02040503050406030204" pitchFamily="18" charset="0"/>
                <a:ea typeface="Cambria" panose="02040503050406030204" pitchFamily="18" charset="0"/>
              </a:rPr>
              <a:t>USE CASE DOCUMENT</a:t>
            </a:r>
          </a:p>
        </p:txBody>
      </p:sp>
      <p:sp>
        <p:nvSpPr>
          <p:cNvPr id="11" name="Subtitle 2">
            <a:extLst>
              <a:ext uri="{FF2B5EF4-FFF2-40B4-BE49-F238E27FC236}">
                <a16:creationId xmlns:a16="http://schemas.microsoft.com/office/drawing/2014/main" id="{442B48E8-1CE6-46F0-B612-2B55A93A9140}"/>
              </a:ext>
            </a:extLst>
          </p:cNvPr>
          <p:cNvSpPr txBox="1">
            <a:spLocks/>
          </p:cNvSpPr>
          <p:nvPr/>
        </p:nvSpPr>
        <p:spPr>
          <a:xfrm>
            <a:off x="4277751" y="2279965"/>
            <a:ext cx="3977728" cy="6018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sz="3200" dirty="0">
                <a:solidFill>
                  <a:srgbClr val="FFFF00"/>
                </a:solidFill>
                <a:latin typeface="Gabriola" panose="04040605051002020D02" pitchFamily="82" charset="0"/>
              </a:rPr>
              <a:t>Leave Management System</a:t>
            </a:r>
          </a:p>
        </p:txBody>
      </p:sp>
      <p:sp>
        <p:nvSpPr>
          <p:cNvPr id="7" name="TextBox 6">
            <a:extLst>
              <a:ext uri="{FF2B5EF4-FFF2-40B4-BE49-F238E27FC236}">
                <a16:creationId xmlns:a16="http://schemas.microsoft.com/office/drawing/2014/main" id="{D7A75E66-B61B-423B-BC49-8D6494E07BD3}"/>
              </a:ext>
            </a:extLst>
          </p:cNvPr>
          <p:cNvSpPr txBox="1"/>
          <p:nvPr/>
        </p:nvSpPr>
        <p:spPr>
          <a:xfrm>
            <a:off x="8003661" y="2940300"/>
            <a:ext cx="3715759" cy="1077218"/>
          </a:xfrm>
          <a:prstGeom prst="rect">
            <a:avLst/>
          </a:prstGeom>
          <a:noFill/>
        </p:spPr>
        <p:txBody>
          <a:bodyPr wrap="square">
            <a:spAutoFit/>
          </a:bodyPr>
          <a:lstStyle/>
          <a:p>
            <a:r>
              <a:rPr lang="en-IN" sz="3200" b="1" dirty="0">
                <a:solidFill>
                  <a:schemeClr val="bg1"/>
                </a:solidFill>
                <a:latin typeface="Segoe Script" panose="030B0504020000000003" pitchFamily="66" charset="0"/>
              </a:rPr>
              <a:t>Meenaksshi S</a:t>
            </a:r>
          </a:p>
          <a:p>
            <a:r>
              <a:rPr lang="en-IN" sz="3200" b="1" dirty="0">
                <a:solidFill>
                  <a:schemeClr val="bg1"/>
                </a:solidFill>
              </a:rPr>
              <a:t>CB.EN.U4CSE19131</a:t>
            </a:r>
          </a:p>
        </p:txBody>
      </p:sp>
      <p:pic>
        <p:nvPicPr>
          <p:cNvPr id="8" name="Picture Placeholder 72" descr="List">
            <a:extLst>
              <a:ext uri="{FF2B5EF4-FFF2-40B4-BE49-F238E27FC236}">
                <a16:creationId xmlns:a16="http://schemas.microsoft.com/office/drawing/2014/main" id="{DFF81AE8-2C48-4ED8-AE25-5B613D5036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62200" y="3044569"/>
            <a:ext cx="867600" cy="868680"/>
          </a:xfrm>
          <a:prstGeom prst="ellipse">
            <a:avLst/>
          </a:prstGeom>
        </p:spPr>
      </p:pic>
      <p:pic>
        <p:nvPicPr>
          <p:cNvPr id="15" name="Picture Placeholder 70" descr="Checklist RTL">
            <a:extLst>
              <a:ext uri="{FF2B5EF4-FFF2-40B4-BE49-F238E27FC236}">
                <a16:creationId xmlns:a16="http://schemas.microsoft.com/office/drawing/2014/main" id="{63F10CA3-8810-487B-900C-862D70D33C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82151" y="5318858"/>
            <a:ext cx="867600" cy="868680"/>
          </a:xfrm>
          <a:prstGeom prst="ellipse">
            <a:avLst/>
          </a:prstGeom>
        </p:spPr>
      </p:pic>
    </p:spTree>
    <p:extLst>
      <p:ext uri="{BB962C8B-B14F-4D97-AF65-F5344CB8AC3E}">
        <p14:creationId xmlns:p14="http://schemas.microsoft.com/office/powerpoint/2010/main" val="13250777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70396" y="5271665"/>
            <a:ext cx="9384760" cy="915873"/>
          </a:xfrm>
        </p:spPr>
        <p:txBody>
          <a:bodyPr>
            <a:normAutofit/>
          </a:bodyPr>
          <a:lstStyle/>
          <a:p>
            <a:r>
              <a:rPr lang="en-US" dirty="0">
                <a:latin typeface="Algerian" panose="04020705040A02060702" pitchFamily="82" charset="0"/>
              </a:rPr>
              <a:t>Check leave reports</a:t>
            </a:r>
            <a:endParaRPr lang="en-US" sz="4000" dirty="0">
              <a:latin typeface="Algerian" panose="04020705040A02060702" pitchFamily="82" charset="0"/>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10</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a:xfrm>
            <a:off x="11083583" y="837333"/>
            <a:ext cx="1030120" cy="328893"/>
          </a:xfrm>
        </p:spPr>
        <p:txBody>
          <a:bodyPr>
            <a:normAutofit/>
          </a:bodyPr>
          <a:lstStyle/>
          <a:p>
            <a:r>
              <a:rPr lang="en-IN" sz="1200" dirty="0"/>
              <a:t>06.09.2020</a:t>
            </a:r>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670396" y="4744729"/>
            <a:ext cx="9384760" cy="526936"/>
          </a:xfrm>
        </p:spPr>
        <p:txBody>
          <a:bodyPr>
            <a:normAutofit fontScale="92500" lnSpcReduction="10000"/>
          </a:bodyPr>
          <a:lstStyle/>
          <a:p>
            <a:r>
              <a:rPr lang="en-US" sz="3600" dirty="0">
                <a:latin typeface="Gabriola" panose="04040605051002020D02" pitchFamily="82" charset="0"/>
              </a:rPr>
              <a:t>Use case Name :</a:t>
            </a:r>
            <a:endParaRPr lang="en-US" sz="3200" dirty="0">
              <a:latin typeface="Gabriola" panose="04040605051002020D02" pitchFamily="82" charset="0"/>
            </a:endParaRPr>
          </a:p>
        </p:txBody>
      </p:sp>
      <p:sp>
        <p:nvSpPr>
          <p:cNvPr id="3" name="TextBox 2">
            <a:extLst>
              <a:ext uri="{FF2B5EF4-FFF2-40B4-BE49-F238E27FC236}">
                <a16:creationId xmlns:a16="http://schemas.microsoft.com/office/drawing/2014/main" id="{F198D258-9DAD-4EFE-ABB3-E68936426FAE}"/>
              </a:ext>
            </a:extLst>
          </p:cNvPr>
          <p:cNvSpPr txBox="1"/>
          <p:nvPr/>
        </p:nvSpPr>
        <p:spPr>
          <a:xfrm>
            <a:off x="406055" y="404039"/>
            <a:ext cx="2581559" cy="584775"/>
          </a:xfrm>
          <a:prstGeom prst="rect">
            <a:avLst/>
          </a:prstGeom>
          <a:noFill/>
        </p:spPr>
        <p:txBody>
          <a:bodyPr wrap="square">
            <a:spAutoFit/>
          </a:bodyPr>
          <a:lstStyle/>
          <a:p>
            <a:r>
              <a:rPr lang="en-US" sz="3200" b="1" dirty="0">
                <a:latin typeface="Georgia" panose="02040502050405020303" pitchFamily="18" charset="0"/>
              </a:rPr>
              <a:t>Group : 6</a:t>
            </a:r>
            <a:endParaRPr lang="ru-RU" sz="3200" b="1" dirty="0">
              <a:latin typeface="Georgia" panose="02040502050405020303" pitchFamily="18" charset="0"/>
            </a:endParaRPr>
          </a:p>
        </p:txBody>
      </p:sp>
      <p:sp>
        <p:nvSpPr>
          <p:cNvPr id="9" name="TextBox 8">
            <a:extLst>
              <a:ext uri="{FF2B5EF4-FFF2-40B4-BE49-F238E27FC236}">
                <a16:creationId xmlns:a16="http://schemas.microsoft.com/office/drawing/2014/main" id="{A034BF0A-C844-4574-8D64-872958BE155C}"/>
              </a:ext>
            </a:extLst>
          </p:cNvPr>
          <p:cNvSpPr txBox="1"/>
          <p:nvPr/>
        </p:nvSpPr>
        <p:spPr>
          <a:xfrm>
            <a:off x="450169" y="1024018"/>
            <a:ext cx="1904842" cy="461665"/>
          </a:xfrm>
          <a:prstGeom prst="rect">
            <a:avLst/>
          </a:prstGeom>
          <a:noFill/>
        </p:spPr>
        <p:txBody>
          <a:bodyPr wrap="square">
            <a:spAutoFit/>
          </a:bodyPr>
          <a:lstStyle/>
          <a:p>
            <a:r>
              <a:rPr lang="en-IN" sz="2400" dirty="0"/>
              <a:t>06.09.2020</a:t>
            </a:r>
            <a:endParaRPr lang="ru-RU" sz="2400" dirty="0"/>
          </a:p>
        </p:txBody>
      </p:sp>
      <p:sp>
        <p:nvSpPr>
          <p:cNvPr id="10" name="Title 1">
            <a:extLst>
              <a:ext uri="{FF2B5EF4-FFF2-40B4-BE49-F238E27FC236}">
                <a16:creationId xmlns:a16="http://schemas.microsoft.com/office/drawing/2014/main" id="{DC6F156F-B18B-401F-98F8-72212280B806}"/>
              </a:ext>
            </a:extLst>
          </p:cNvPr>
          <p:cNvSpPr txBox="1">
            <a:spLocks/>
          </p:cNvSpPr>
          <p:nvPr/>
        </p:nvSpPr>
        <p:spPr>
          <a:xfrm>
            <a:off x="3384884" y="967878"/>
            <a:ext cx="5819501" cy="9158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mj-lt"/>
                <a:ea typeface="+mj-ea"/>
                <a:cs typeface="+mj-cs"/>
              </a:defRPr>
            </a:lvl1pPr>
          </a:lstStyle>
          <a:p>
            <a:r>
              <a:rPr lang="en-US" dirty="0">
                <a:solidFill>
                  <a:schemeClr val="bg1"/>
                </a:solidFill>
                <a:latin typeface="Cambria" panose="02040503050406030204" pitchFamily="18" charset="0"/>
                <a:ea typeface="Cambria" panose="02040503050406030204" pitchFamily="18" charset="0"/>
              </a:rPr>
              <a:t>USE CASE DOCUMENT</a:t>
            </a:r>
          </a:p>
        </p:txBody>
      </p:sp>
      <p:sp>
        <p:nvSpPr>
          <p:cNvPr id="11" name="Subtitle 2">
            <a:extLst>
              <a:ext uri="{FF2B5EF4-FFF2-40B4-BE49-F238E27FC236}">
                <a16:creationId xmlns:a16="http://schemas.microsoft.com/office/drawing/2014/main" id="{442B48E8-1CE6-46F0-B612-2B55A93A9140}"/>
              </a:ext>
            </a:extLst>
          </p:cNvPr>
          <p:cNvSpPr txBox="1">
            <a:spLocks/>
          </p:cNvSpPr>
          <p:nvPr/>
        </p:nvSpPr>
        <p:spPr>
          <a:xfrm>
            <a:off x="4277751" y="2279965"/>
            <a:ext cx="3977728" cy="6018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sz="3200" dirty="0">
                <a:solidFill>
                  <a:srgbClr val="FFFF00"/>
                </a:solidFill>
                <a:latin typeface="Gabriola" panose="04040605051002020D02" pitchFamily="82" charset="0"/>
              </a:rPr>
              <a:t>Leave Management System</a:t>
            </a:r>
          </a:p>
        </p:txBody>
      </p:sp>
      <p:sp>
        <p:nvSpPr>
          <p:cNvPr id="7" name="TextBox 6">
            <a:extLst>
              <a:ext uri="{FF2B5EF4-FFF2-40B4-BE49-F238E27FC236}">
                <a16:creationId xmlns:a16="http://schemas.microsoft.com/office/drawing/2014/main" id="{D7A75E66-B61B-423B-BC49-8D6494E07BD3}"/>
              </a:ext>
            </a:extLst>
          </p:cNvPr>
          <p:cNvSpPr txBox="1"/>
          <p:nvPr/>
        </p:nvSpPr>
        <p:spPr>
          <a:xfrm>
            <a:off x="8003661" y="2940300"/>
            <a:ext cx="3715759" cy="1077218"/>
          </a:xfrm>
          <a:prstGeom prst="rect">
            <a:avLst/>
          </a:prstGeom>
          <a:noFill/>
        </p:spPr>
        <p:txBody>
          <a:bodyPr wrap="square">
            <a:spAutoFit/>
          </a:bodyPr>
          <a:lstStyle/>
          <a:p>
            <a:r>
              <a:rPr lang="en-IN" sz="3200" b="1" dirty="0">
                <a:solidFill>
                  <a:schemeClr val="bg1"/>
                </a:solidFill>
                <a:latin typeface="Segoe Script" panose="030B0504020000000003" pitchFamily="66" charset="0"/>
              </a:rPr>
              <a:t>Meenaksshi S</a:t>
            </a:r>
          </a:p>
          <a:p>
            <a:r>
              <a:rPr lang="en-IN" sz="3200" b="1" dirty="0">
                <a:solidFill>
                  <a:schemeClr val="bg1"/>
                </a:solidFill>
              </a:rPr>
              <a:t>CB.EN.U4CSE19131</a:t>
            </a:r>
          </a:p>
        </p:txBody>
      </p:sp>
      <p:pic>
        <p:nvPicPr>
          <p:cNvPr id="8" name="Picture Placeholder 72" descr="List">
            <a:extLst>
              <a:ext uri="{FF2B5EF4-FFF2-40B4-BE49-F238E27FC236}">
                <a16:creationId xmlns:a16="http://schemas.microsoft.com/office/drawing/2014/main" id="{DFF81AE8-2C48-4ED8-AE25-5B613D5036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62200" y="3044569"/>
            <a:ext cx="867600" cy="868680"/>
          </a:xfrm>
          <a:prstGeom prst="ellipse">
            <a:avLst/>
          </a:prstGeom>
        </p:spPr>
      </p:pic>
      <p:pic>
        <p:nvPicPr>
          <p:cNvPr id="15" name="Picture Placeholder 70" descr="Checklist RTL">
            <a:extLst>
              <a:ext uri="{FF2B5EF4-FFF2-40B4-BE49-F238E27FC236}">
                <a16:creationId xmlns:a16="http://schemas.microsoft.com/office/drawing/2014/main" id="{63F10CA3-8810-487B-900C-862D70D33C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82151" y="5318858"/>
            <a:ext cx="867600" cy="868680"/>
          </a:xfrm>
          <a:prstGeom prst="ellipse">
            <a:avLst/>
          </a:prstGeom>
        </p:spPr>
      </p:pic>
    </p:spTree>
    <p:extLst>
      <p:ext uri="{BB962C8B-B14F-4D97-AF65-F5344CB8AC3E}">
        <p14:creationId xmlns:p14="http://schemas.microsoft.com/office/powerpoint/2010/main" val="4184576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latin typeface="Georgia" panose="02040502050405020303" pitchFamily="18" charset="0"/>
              </a:rPr>
              <a:t>Description : </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237515" y="1166226"/>
            <a:ext cx="5792298" cy="4095587"/>
          </a:xfrm>
        </p:spPr>
        <p:txBody>
          <a:bodyPr>
            <a:normAutofit lnSpcReduction="10000"/>
          </a:bodyPr>
          <a:lstStyle/>
          <a:p>
            <a:r>
              <a:rPr lang="en-US" sz="2400" dirty="0">
                <a:latin typeface="MV Boli" panose="02000500030200090000" pitchFamily="2" charset="0"/>
                <a:cs typeface="MV Boli" panose="02000500030200090000" pitchFamily="2" charset="0"/>
              </a:rPr>
              <a:t>This use case is started by the HR manager.</a:t>
            </a:r>
          </a:p>
          <a:p>
            <a:r>
              <a:rPr lang="en-US" sz="2400" dirty="0">
                <a:latin typeface="MV Boli" panose="02000500030200090000" pitchFamily="2" charset="0"/>
                <a:cs typeface="MV Boli" panose="02000500030200090000" pitchFamily="2" charset="0"/>
              </a:rPr>
              <a:t>It provides the capability to the HR manager to view all the leave details applied by all the employees, and the balance number of leaves for each employee. The HR manager then generates a leave report (monthly/yearly) for each employee and sends it to the payroll department.</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527519" y="3279799"/>
            <a:ext cx="4143555" cy="1651430"/>
          </a:xfrm>
        </p:spPr>
        <p:txBody>
          <a:bodyPr>
            <a:normAutofit/>
          </a:bodyPr>
          <a:lstStyle/>
          <a:p>
            <a:r>
              <a:rPr lang="en-US" sz="2800" dirty="0">
                <a:latin typeface="Gabriola" panose="04040605051002020D02" pitchFamily="82" charset="0"/>
              </a:rPr>
              <a:t>This use case documents the process the HR should follow to generate the leave reports of the employee. </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a:xfrm>
            <a:off x="11083582" y="837333"/>
            <a:ext cx="1038509" cy="328893"/>
          </a:xfrm>
        </p:spPr>
        <p:txBody>
          <a:bodyPr>
            <a:normAutofit/>
          </a:bodyPr>
          <a:lstStyle/>
          <a:p>
            <a:r>
              <a:rPr lang="en-IN" sz="1200" dirty="0"/>
              <a:t>06.09.2020</a:t>
            </a:r>
            <a:endParaRPr lang="en-US" dirty="0"/>
          </a:p>
        </p:txBody>
      </p:sp>
      <p:pic>
        <p:nvPicPr>
          <p:cNvPr id="8" name="Picture Placeholder 50" descr="Paper">
            <a:extLst>
              <a:ext uri="{FF2B5EF4-FFF2-40B4-BE49-F238E27FC236}">
                <a16:creationId xmlns:a16="http://schemas.microsoft.com/office/drawing/2014/main" id="{7CC95035-2B51-44DA-8989-DC1E016493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18288" y="137779"/>
            <a:ext cx="862926" cy="864000"/>
          </a:xfrm>
          <a:prstGeom prst="ellipse">
            <a:avLst/>
          </a:prstGeom>
        </p:spPr>
      </p:pic>
    </p:spTree>
    <p:extLst>
      <p:ext uri="{BB962C8B-B14F-4D97-AF65-F5344CB8AC3E}">
        <p14:creationId xmlns:p14="http://schemas.microsoft.com/office/powerpoint/2010/main" val="3308680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a:bodyPr>
          <a:lstStyle/>
          <a:p>
            <a:r>
              <a:rPr lang="en-US" sz="4800" dirty="0"/>
              <a:t>ACTORS :</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normAutofit/>
          </a:bodyPr>
          <a:lstStyle/>
          <a:p>
            <a:r>
              <a:rPr lang="en-US" sz="4000" b="0" i="1" dirty="0">
                <a:latin typeface="Georgia" panose="02040502050405020303" pitchFamily="18" charset="0"/>
              </a:rPr>
              <a:t>Primary Actor</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pPr marL="0" indent="0">
              <a:buNone/>
            </a:pPr>
            <a:r>
              <a:rPr lang="en-US" sz="3200" dirty="0">
                <a:latin typeface="Gabriola" panose="04040605051002020D02" pitchFamily="82" charset="0"/>
                <a:ea typeface="Cambria" panose="02040503050406030204" pitchFamily="18" charset="0"/>
              </a:rPr>
              <a:t>The user who wants to achieve his goal :</a:t>
            </a:r>
          </a:p>
          <a:p>
            <a:pPr marL="0" indent="0">
              <a:buNone/>
            </a:pPr>
            <a:endParaRPr lang="en-US" sz="3200" dirty="0">
              <a:latin typeface="Gabriola" panose="04040605051002020D02" pitchFamily="82" charset="0"/>
              <a:ea typeface="Cambria" panose="02040503050406030204" pitchFamily="18" charset="0"/>
            </a:endParaRPr>
          </a:p>
          <a:p>
            <a:r>
              <a:rPr lang="en-US" sz="3200" b="1" u="sng" dirty="0"/>
              <a:t>HR MANAGER</a:t>
            </a:r>
          </a:p>
          <a:p>
            <a:endParaRPr lang="en-US" sz="2800" b="1"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normAutofit/>
          </a:bodyPr>
          <a:lstStyle/>
          <a:p>
            <a:r>
              <a:rPr lang="en-US" sz="4000" b="0" i="1" dirty="0">
                <a:latin typeface="Georgia" panose="02040502050405020303" pitchFamily="18" charset="0"/>
              </a:rPr>
              <a:t>Secondary Actor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z="2000" b="1" smtClean="0"/>
              <a:pPr/>
              <a:t>12</a:t>
            </a:fld>
            <a:endParaRPr lang="en-US" sz="2000" b="1"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a:xfrm>
            <a:off x="11083583" y="837333"/>
            <a:ext cx="996564" cy="328893"/>
          </a:xfrm>
        </p:spPr>
        <p:txBody>
          <a:bodyPr>
            <a:noAutofit/>
          </a:bodyPr>
          <a:lstStyle/>
          <a:p>
            <a:r>
              <a:rPr lang="en-IN" dirty="0"/>
              <a:t>06.09.2020</a:t>
            </a:r>
            <a:endParaRPr lang="en-US" sz="2000" b="1"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310145" y="3331940"/>
            <a:ext cx="5157787" cy="2773258"/>
          </a:xfrm>
        </p:spPr>
        <p:txBody>
          <a:bodyPr>
            <a:normAutofit/>
          </a:bodyPr>
          <a:lstStyle/>
          <a:p>
            <a:pPr marL="0" indent="0">
              <a:buNone/>
            </a:pPr>
            <a:r>
              <a:rPr lang="en-US" sz="3200" dirty="0">
                <a:latin typeface="Gabriola" panose="04040605051002020D02" pitchFamily="82" charset="0"/>
                <a:ea typeface="Cambria" panose="02040503050406030204" pitchFamily="18" charset="0"/>
              </a:rPr>
              <a:t>The supporting actor helps the user to achieve the goal :</a:t>
            </a:r>
          </a:p>
          <a:p>
            <a:r>
              <a:rPr lang="en-US" sz="3200" b="1" u="sng" dirty="0"/>
              <a:t>THE SYSTEM ADMIN</a:t>
            </a:r>
          </a:p>
          <a:p>
            <a:r>
              <a:rPr lang="en-US" sz="3200" b="1" u="sng" dirty="0"/>
              <a:t>PAYROLL DEPARTMENT</a:t>
            </a:r>
          </a:p>
        </p:txBody>
      </p:sp>
      <p:pic>
        <p:nvPicPr>
          <p:cNvPr id="10" name="Picture Placeholder 76" descr="Bullseye">
            <a:extLst>
              <a:ext uri="{FF2B5EF4-FFF2-40B4-BE49-F238E27FC236}">
                <a16:creationId xmlns:a16="http://schemas.microsoft.com/office/drawing/2014/main" id="{198EEB8A-8216-4293-9277-9EEAA6AECE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9733" y="4042491"/>
            <a:ext cx="867600" cy="868680"/>
          </a:xfrm>
          <a:prstGeom prst="ellipse">
            <a:avLst/>
          </a:prstGeom>
        </p:spPr>
      </p:pic>
    </p:spTree>
    <p:extLst>
      <p:ext uri="{BB962C8B-B14F-4D97-AF65-F5344CB8AC3E}">
        <p14:creationId xmlns:p14="http://schemas.microsoft.com/office/powerpoint/2010/main" val="123292966"/>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AD93-6854-473B-BCED-2A419C0ACF8B}"/>
              </a:ext>
            </a:extLst>
          </p:cNvPr>
          <p:cNvSpPr>
            <a:spLocks noGrp="1"/>
          </p:cNvSpPr>
          <p:nvPr>
            <p:ph type="title"/>
          </p:nvPr>
        </p:nvSpPr>
        <p:spPr>
          <a:xfrm>
            <a:off x="928800" y="724195"/>
            <a:ext cx="10515600" cy="823913"/>
          </a:xfrm>
        </p:spPr>
        <p:txBody>
          <a:bodyPr>
            <a:normAutofit/>
          </a:bodyPr>
          <a:lstStyle/>
          <a:p>
            <a:r>
              <a:rPr lang="en-IN" dirty="0"/>
              <a:t>CONDITIONS :</a:t>
            </a:r>
          </a:p>
        </p:txBody>
      </p:sp>
      <p:sp>
        <p:nvSpPr>
          <p:cNvPr id="3" name="Text Placeholder 2">
            <a:extLst>
              <a:ext uri="{FF2B5EF4-FFF2-40B4-BE49-F238E27FC236}">
                <a16:creationId xmlns:a16="http://schemas.microsoft.com/office/drawing/2014/main" id="{98D8131D-C622-4F14-BB45-F4D830F0B136}"/>
              </a:ext>
            </a:extLst>
          </p:cNvPr>
          <p:cNvSpPr>
            <a:spLocks noGrp="1"/>
          </p:cNvSpPr>
          <p:nvPr>
            <p:ph type="body" idx="1"/>
          </p:nvPr>
        </p:nvSpPr>
        <p:spPr/>
        <p:txBody>
          <a:bodyPr>
            <a:normAutofit/>
          </a:bodyPr>
          <a:lstStyle/>
          <a:p>
            <a:r>
              <a:rPr lang="en-IN" sz="3200" b="0" i="1" dirty="0">
                <a:latin typeface="Georgia" panose="02040502050405020303" pitchFamily="18" charset="0"/>
              </a:rPr>
              <a:t>Precondition :</a:t>
            </a:r>
          </a:p>
        </p:txBody>
      </p:sp>
      <p:sp>
        <p:nvSpPr>
          <p:cNvPr id="4" name="Content Placeholder 3">
            <a:extLst>
              <a:ext uri="{FF2B5EF4-FFF2-40B4-BE49-F238E27FC236}">
                <a16:creationId xmlns:a16="http://schemas.microsoft.com/office/drawing/2014/main" id="{103DB61E-410D-4A60-9234-E7C35AEEF639}"/>
              </a:ext>
            </a:extLst>
          </p:cNvPr>
          <p:cNvSpPr>
            <a:spLocks noGrp="1"/>
          </p:cNvSpPr>
          <p:nvPr>
            <p:ph sz="half" idx="2"/>
          </p:nvPr>
        </p:nvSpPr>
        <p:spPr>
          <a:xfrm>
            <a:off x="928800" y="3386142"/>
            <a:ext cx="5287442" cy="2773258"/>
          </a:xfrm>
        </p:spPr>
        <p:txBody>
          <a:bodyPr>
            <a:normAutofit/>
          </a:bodyPr>
          <a:lstStyle/>
          <a:p>
            <a:pPr>
              <a:lnSpc>
                <a:spcPct val="150000"/>
              </a:lnSpc>
            </a:pPr>
            <a:r>
              <a:rPr lang="en-IN" sz="2000" b="1" dirty="0"/>
              <a:t>The HR manager has an active internet connection and the system is functioning properly.</a:t>
            </a:r>
          </a:p>
          <a:p>
            <a:pPr>
              <a:lnSpc>
                <a:spcPct val="150000"/>
              </a:lnSpc>
            </a:pPr>
            <a:r>
              <a:rPr lang="en-IN" sz="2000" b="1" dirty="0"/>
              <a:t>The website is active and accessible by the HR manager.</a:t>
            </a:r>
          </a:p>
        </p:txBody>
      </p:sp>
      <p:sp>
        <p:nvSpPr>
          <p:cNvPr id="5" name="Text Placeholder 4">
            <a:extLst>
              <a:ext uri="{FF2B5EF4-FFF2-40B4-BE49-F238E27FC236}">
                <a16:creationId xmlns:a16="http://schemas.microsoft.com/office/drawing/2014/main" id="{1F474296-2C4F-4B2F-89D2-3F502B951163}"/>
              </a:ext>
            </a:extLst>
          </p:cNvPr>
          <p:cNvSpPr>
            <a:spLocks noGrp="1"/>
          </p:cNvSpPr>
          <p:nvPr>
            <p:ph type="body" sz="quarter" idx="3"/>
          </p:nvPr>
        </p:nvSpPr>
        <p:spPr/>
        <p:txBody>
          <a:bodyPr>
            <a:normAutofit/>
          </a:bodyPr>
          <a:lstStyle/>
          <a:p>
            <a:r>
              <a:rPr lang="en-IN" sz="3200" b="0" i="1" dirty="0">
                <a:latin typeface="Georgia" panose="02040502050405020303" pitchFamily="18" charset="0"/>
              </a:rPr>
              <a:t>Postcondition</a:t>
            </a:r>
          </a:p>
        </p:txBody>
      </p:sp>
      <p:sp>
        <p:nvSpPr>
          <p:cNvPr id="6" name="Footer Placeholder 5">
            <a:extLst>
              <a:ext uri="{FF2B5EF4-FFF2-40B4-BE49-F238E27FC236}">
                <a16:creationId xmlns:a16="http://schemas.microsoft.com/office/drawing/2014/main" id="{FED4638B-D388-4889-BF6B-F4C0D9A87AB0}"/>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7" name="Slide Number Placeholder 6">
            <a:extLst>
              <a:ext uri="{FF2B5EF4-FFF2-40B4-BE49-F238E27FC236}">
                <a16:creationId xmlns:a16="http://schemas.microsoft.com/office/drawing/2014/main" id="{E72F2626-4A99-41BE-B881-D290892A75A2}"/>
              </a:ext>
            </a:extLst>
          </p:cNvPr>
          <p:cNvSpPr>
            <a:spLocks noGrp="1"/>
          </p:cNvSpPr>
          <p:nvPr>
            <p:ph type="sldNum" sz="quarter" idx="12"/>
          </p:nvPr>
        </p:nvSpPr>
        <p:spPr/>
        <p:txBody>
          <a:bodyPr/>
          <a:lstStyle/>
          <a:p>
            <a:fld id="{95CBEC59-7FF9-4688-98DF-89832A0C9025}" type="slidenum">
              <a:rPr lang="en-US" sz="1600" b="1" smtClean="0"/>
              <a:t>13</a:t>
            </a:fld>
            <a:endParaRPr lang="en-US" sz="1600" b="1" dirty="0"/>
          </a:p>
        </p:txBody>
      </p:sp>
      <p:sp>
        <p:nvSpPr>
          <p:cNvPr id="8" name="Text Placeholder 7">
            <a:extLst>
              <a:ext uri="{FF2B5EF4-FFF2-40B4-BE49-F238E27FC236}">
                <a16:creationId xmlns:a16="http://schemas.microsoft.com/office/drawing/2014/main" id="{CD8CFD70-E444-4BB6-A2ED-004CBB71B441}"/>
              </a:ext>
            </a:extLst>
          </p:cNvPr>
          <p:cNvSpPr>
            <a:spLocks noGrp="1"/>
          </p:cNvSpPr>
          <p:nvPr>
            <p:ph type="body" sz="quarter" idx="14"/>
          </p:nvPr>
        </p:nvSpPr>
        <p:spPr>
          <a:xfrm>
            <a:off x="11083583" y="837333"/>
            <a:ext cx="1030120" cy="328893"/>
          </a:xfrm>
        </p:spPr>
        <p:txBody>
          <a:bodyPr>
            <a:normAutofit fontScale="77500" lnSpcReduction="20000"/>
          </a:bodyPr>
          <a:lstStyle/>
          <a:p>
            <a:r>
              <a:rPr lang="en-IN" sz="1600" dirty="0"/>
              <a:t>06.09.2020</a:t>
            </a:r>
            <a:endParaRPr lang="en-IN" sz="1600" b="1" dirty="0"/>
          </a:p>
        </p:txBody>
      </p:sp>
      <p:sp>
        <p:nvSpPr>
          <p:cNvPr id="9" name="Content Placeholder 8">
            <a:extLst>
              <a:ext uri="{FF2B5EF4-FFF2-40B4-BE49-F238E27FC236}">
                <a16:creationId xmlns:a16="http://schemas.microsoft.com/office/drawing/2014/main" id="{D9CC8C24-F5BC-499E-9487-B436CB5666AD}"/>
              </a:ext>
            </a:extLst>
          </p:cNvPr>
          <p:cNvSpPr>
            <a:spLocks noGrp="1"/>
          </p:cNvSpPr>
          <p:nvPr>
            <p:ph sz="half" idx="15"/>
          </p:nvPr>
        </p:nvSpPr>
        <p:spPr/>
        <p:txBody>
          <a:bodyPr>
            <a:normAutofit/>
          </a:bodyPr>
          <a:lstStyle/>
          <a:p>
            <a:pPr>
              <a:lnSpc>
                <a:spcPct val="150000"/>
              </a:lnSpc>
            </a:pPr>
            <a:r>
              <a:rPr lang="en-IN" sz="2000" b="1" dirty="0"/>
              <a:t>The HR manager has generated the employee leave reports successfully.</a:t>
            </a:r>
          </a:p>
          <a:p>
            <a:pPr>
              <a:lnSpc>
                <a:spcPct val="150000"/>
              </a:lnSpc>
            </a:pPr>
            <a:r>
              <a:rPr lang="en-IN" sz="2000" b="1" dirty="0"/>
              <a:t>It has been sent to the payroll department for further processing and calculations.</a:t>
            </a:r>
          </a:p>
        </p:txBody>
      </p:sp>
    </p:spTree>
    <p:extLst>
      <p:ext uri="{BB962C8B-B14F-4D97-AF65-F5344CB8AC3E}">
        <p14:creationId xmlns:p14="http://schemas.microsoft.com/office/powerpoint/2010/main" val="41028445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9641" y="458919"/>
            <a:ext cx="9971159" cy="933653"/>
          </a:xfrm>
        </p:spPr>
        <p:txBody>
          <a:bodyPr>
            <a:normAutofit fontScale="90000"/>
          </a:bodyPr>
          <a:lstStyle/>
          <a:p>
            <a:r>
              <a:rPr lang="en-US" dirty="0">
                <a:latin typeface="Cambria" panose="02040503050406030204" pitchFamily="18" charset="0"/>
                <a:ea typeface="Cambria" panose="02040503050406030204" pitchFamily="18" charset="0"/>
              </a:rPr>
              <a:t>Trigger : </a:t>
            </a:r>
            <a:br>
              <a:rPr lang="en-US" dirty="0"/>
            </a:br>
            <a:endParaRPr lang="en-US"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9" name="Subtitle 8">
            <a:extLst>
              <a:ext uri="{FF2B5EF4-FFF2-40B4-BE49-F238E27FC236}">
                <a16:creationId xmlns:a16="http://schemas.microsoft.com/office/drawing/2014/main" id="{3FDFF4ED-3FC7-4023-A6FC-02ABB2684006}"/>
              </a:ext>
            </a:extLst>
          </p:cNvPr>
          <p:cNvSpPr>
            <a:spLocks noGrp="1"/>
          </p:cNvSpPr>
          <p:nvPr>
            <p:ph type="subTitle" idx="13"/>
          </p:nvPr>
        </p:nvSpPr>
        <p:spPr>
          <a:xfrm>
            <a:off x="929640" y="1579209"/>
            <a:ext cx="10153942" cy="1189158"/>
          </a:xfrm>
        </p:spPr>
        <p:txBody>
          <a:bodyPr>
            <a:normAutofit fontScale="92500" lnSpcReduction="10000"/>
          </a:bodyPr>
          <a:lstStyle/>
          <a:p>
            <a:r>
              <a:rPr lang="en-IN" sz="2400" dirty="0">
                <a:latin typeface="Cambria" panose="02040503050406030204" pitchFamily="18" charset="0"/>
                <a:ea typeface="Cambria" panose="02040503050406030204" pitchFamily="18" charset="0"/>
              </a:rPr>
              <a:t>THE HR MANAGER TRIGGERS THE USE CASE </a:t>
            </a:r>
          </a:p>
          <a:p>
            <a:r>
              <a:rPr lang="en-IN" sz="2800" b="0" dirty="0">
                <a:latin typeface="Gabriola" panose="04040605051002020D02" pitchFamily="82" charset="0"/>
              </a:rPr>
              <a:t>The use case starts when the HR manager indicates that he wants to generate the leave report of the employees.</a:t>
            </a:r>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a:xfrm>
            <a:off x="11083582" y="837333"/>
            <a:ext cx="870729" cy="328893"/>
          </a:xfrm>
        </p:spPr>
        <p:txBody>
          <a:bodyPr>
            <a:normAutofit fontScale="85000" lnSpcReduction="10000"/>
          </a:bodyPr>
          <a:lstStyle/>
          <a:p>
            <a:r>
              <a:rPr lang="en-IN" sz="1200" dirty="0"/>
              <a:t>06.09.2020</a:t>
            </a:r>
            <a:endParaRPr lang="en-US" dirty="0"/>
          </a:p>
        </p:txBody>
      </p:sp>
      <p:sp>
        <p:nvSpPr>
          <p:cNvPr id="11" name="Title 1">
            <a:extLst>
              <a:ext uri="{FF2B5EF4-FFF2-40B4-BE49-F238E27FC236}">
                <a16:creationId xmlns:a16="http://schemas.microsoft.com/office/drawing/2014/main" id="{E0CCEFD0-1375-4DBA-9E67-49014C25BBAE}"/>
              </a:ext>
            </a:extLst>
          </p:cNvPr>
          <p:cNvSpPr txBox="1">
            <a:spLocks/>
          </p:cNvSpPr>
          <p:nvPr/>
        </p:nvSpPr>
        <p:spPr>
          <a:xfrm>
            <a:off x="990039" y="2904462"/>
            <a:ext cx="9971159" cy="72287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mj-lt"/>
                <a:ea typeface="+mj-ea"/>
                <a:cs typeface="+mj-cs"/>
              </a:defRPr>
            </a:lvl1pPr>
          </a:lstStyle>
          <a:p>
            <a:r>
              <a:rPr lang="en-US" sz="5100" dirty="0">
                <a:latin typeface="Cambria" panose="02040503050406030204" pitchFamily="18" charset="0"/>
                <a:ea typeface="Cambria" panose="02040503050406030204" pitchFamily="18" charset="0"/>
              </a:rPr>
              <a:t>Stakeholders : </a:t>
            </a:r>
            <a:br>
              <a:rPr lang="en-US" dirty="0"/>
            </a:br>
            <a:endParaRPr lang="en-US" dirty="0"/>
          </a:p>
        </p:txBody>
      </p:sp>
      <p:sp>
        <p:nvSpPr>
          <p:cNvPr id="14" name="Subtitle 8">
            <a:extLst>
              <a:ext uri="{FF2B5EF4-FFF2-40B4-BE49-F238E27FC236}">
                <a16:creationId xmlns:a16="http://schemas.microsoft.com/office/drawing/2014/main" id="{C3361CC5-26DA-4ACD-92D1-80C089F27D0F}"/>
              </a:ext>
            </a:extLst>
          </p:cNvPr>
          <p:cNvSpPr txBox="1">
            <a:spLocks/>
          </p:cNvSpPr>
          <p:nvPr/>
        </p:nvSpPr>
        <p:spPr>
          <a:xfrm>
            <a:off x="929640" y="3621618"/>
            <a:ext cx="9971158" cy="1957061"/>
          </a:xfrm>
          <a:prstGeom prst="rect">
            <a:avLst/>
          </a:prstGeom>
        </p:spPr>
        <p:txBody>
          <a:bodyPr vert="horz" lIns="91440" tIns="45720" rIns="91440" bIns="45720" numCol="2" rtlCol="0">
            <a:norm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Wingdings" panose="05000000000000000000" pitchFamily="2" charset="2"/>
              <a:buChar char="§"/>
            </a:pPr>
            <a:r>
              <a:rPr lang="en-IN" sz="3600" b="0" dirty="0">
                <a:latin typeface="Gabriola" panose="04040605051002020D02" pitchFamily="82" charset="0"/>
              </a:rPr>
              <a:t>Employees</a:t>
            </a:r>
          </a:p>
          <a:p>
            <a:pPr marL="457200" indent="-457200">
              <a:buFont typeface="Wingdings" panose="05000000000000000000" pitchFamily="2" charset="2"/>
              <a:buChar char="§"/>
            </a:pPr>
            <a:r>
              <a:rPr lang="en-IN" sz="3600" b="0" dirty="0">
                <a:latin typeface="Gabriola" panose="04040605051002020D02" pitchFamily="82" charset="0"/>
              </a:rPr>
              <a:t>HR manager</a:t>
            </a:r>
          </a:p>
          <a:p>
            <a:pPr marL="457200" indent="-457200">
              <a:buFont typeface="Wingdings" panose="05000000000000000000" pitchFamily="2" charset="2"/>
              <a:buChar char="§"/>
            </a:pPr>
            <a:r>
              <a:rPr lang="en-IN" sz="3600" b="0" dirty="0">
                <a:latin typeface="Gabriola" panose="04040605051002020D02" pitchFamily="82" charset="0"/>
              </a:rPr>
              <a:t>System admin</a:t>
            </a:r>
          </a:p>
          <a:p>
            <a:pPr marL="457200" indent="-457200">
              <a:buFont typeface="Wingdings" panose="05000000000000000000" pitchFamily="2" charset="2"/>
              <a:buChar char="§"/>
            </a:pPr>
            <a:r>
              <a:rPr lang="en-IN" sz="3600" b="0" dirty="0">
                <a:latin typeface="Gabriola" panose="04040605051002020D02" pitchFamily="82" charset="0"/>
              </a:rPr>
              <a:t>Management’s records</a:t>
            </a:r>
          </a:p>
          <a:p>
            <a:pPr marL="457200" indent="-457200">
              <a:buFont typeface="Wingdings" panose="05000000000000000000" pitchFamily="2" charset="2"/>
              <a:buChar char="§"/>
            </a:pPr>
            <a:r>
              <a:rPr lang="en-IN" sz="3600" b="0" dirty="0">
                <a:latin typeface="Gabriola" panose="04040605051002020D02" pitchFamily="82" charset="0"/>
              </a:rPr>
              <a:t>Payroll department</a:t>
            </a:r>
          </a:p>
          <a:p>
            <a:pPr marL="457200" indent="-457200">
              <a:buFont typeface="Wingdings" panose="05000000000000000000" pitchFamily="2" charset="2"/>
              <a:buChar char="§"/>
            </a:pPr>
            <a:r>
              <a:rPr lang="en-IN" sz="3600" b="0" dirty="0">
                <a:latin typeface="Gabriola" panose="04040605051002020D02" pitchFamily="82" charset="0"/>
              </a:rPr>
              <a:t>Organization</a:t>
            </a:r>
          </a:p>
        </p:txBody>
      </p:sp>
      <p:pic>
        <p:nvPicPr>
          <p:cNvPr id="10" name="Picture Placeholder 76" descr="Bullseye">
            <a:extLst>
              <a:ext uri="{FF2B5EF4-FFF2-40B4-BE49-F238E27FC236}">
                <a16:creationId xmlns:a16="http://schemas.microsoft.com/office/drawing/2014/main" id="{BB50EA21-89D8-403F-8DEB-2C7B0EF16C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72811" y="5753198"/>
            <a:ext cx="867600" cy="868680"/>
          </a:xfrm>
          <a:prstGeom prst="ellipse">
            <a:avLst/>
          </a:prstGeom>
        </p:spPr>
      </p:pic>
    </p:spTree>
    <p:extLst>
      <p:ext uri="{BB962C8B-B14F-4D97-AF65-F5344CB8AC3E}">
        <p14:creationId xmlns:p14="http://schemas.microsoft.com/office/powerpoint/2010/main" val="30052501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70"/>
            <a:ext cx="10522172" cy="732114"/>
          </a:xfrm>
        </p:spPr>
        <p:txBody>
          <a:bodyPr/>
          <a:lstStyle/>
          <a:p>
            <a:pPr algn="ctr"/>
            <a:r>
              <a:rPr lang="en-US" i="1" dirty="0"/>
              <a:t>SCENARIO</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1079801" y="2101444"/>
            <a:ext cx="10371171" cy="4451219"/>
          </a:xfrm>
        </p:spPr>
        <p:txBody>
          <a:bodyPr>
            <a:normAutofit/>
          </a:bodyPr>
          <a:lstStyle/>
          <a:p>
            <a:pPr marL="457200" indent="-457200">
              <a:buFont typeface="+mj-lt"/>
              <a:buAutoNum type="arabicPeriod"/>
            </a:pPr>
            <a:r>
              <a:rPr lang="en-US" dirty="0"/>
              <a:t>This use case  is started when the HR manager decides to generate the monthly/yearly leave reports of the employees.</a:t>
            </a:r>
          </a:p>
          <a:p>
            <a:pPr marL="457200" indent="-457200">
              <a:buFont typeface="+mj-lt"/>
              <a:buAutoNum type="arabicPeriod"/>
            </a:pPr>
            <a:r>
              <a:rPr lang="en-US" dirty="0"/>
              <a:t>The HR manager logs in into the website by entering his current username and password. </a:t>
            </a:r>
            <a:r>
              <a:rPr lang="en-US" dirty="0">
                <a:highlight>
                  <a:srgbClr val="800080"/>
                </a:highlight>
              </a:rPr>
              <a:t>[Exception : incorrect username or password]</a:t>
            </a:r>
          </a:p>
          <a:p>
            <a:pPr marL="457200" indent="-457200">
              <a:buFont typeface="+mj-lt"/>
              <a:buAutoNum type="arabicPeriod"/>
            </a:pPr>
            <a:r>
              <a:rPr lang="en-US" dirty="0"/>
              <a:t>The system displays the user’s profile and other </a:t>
            </a:r>
            <a:r>
              <a:rPr lang="en-IN" dirty="0"/>
              <a:t>relevant</a:t>
            </a:r>
            <a:r>
              <a:rPr lang="en-US" dirty="0"/>
              <a:t> details. </a:t>
            </a:r>
            <a:r>
              <a:rPr lang="en-US" dirty="0">
                <a:highlight>
                  <a:srgbClr val="800080"/>
                </a:highlight>
              </a:rPr>
              <a:t>[ALTERNATE : The website is under repair]</a:t>
            </a:r>
          </a:p>
          <a:p>
            <a:pPr marL="457200" indent="-457200">
              <a:buFont typeface="+mj-lt"/>
              <a:buAutoNum type="arabicPeriod"/>
            </a:pPr>
            <a:r>
              <a:rPr lang="en-US" dirty="0"/>
              <a:t>The HR manager monitors the approval status of each leave request. </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a:xfrm>
            <a:off x="11083583" y="837333"/>
            <a:ext cx="979786" cy="328893"/>
          </a:xfrm>
        </p:spPr>
        <p:txBody>
          <a:bodyPr>
            <a:normAutofit fontScale="92500"/>
          </a:bodyPr>
          <a:lstStyle/>
          <a:p>
            <a:r>
              <a:rPr lang="en-IN" sz="1200" dirty="0"/>
              <a:t>06.09.2020</a:t>
            </a:r>
            <a:endParaRPr lang="en-US" dirty="0"/>
          </a:p>
        </p:txBody>
      </p:sp>
      <p:pic>
        <p:nvPicPr>
          <p:cNvPr id="8" name="Picture Placeholder 50" descr="Paper">
            <a:extLst>
              <a:ext uri="{FF2B5EF4-FFF2-40B4-BE49-F238E27FC236}">
                <a16:creationId xmlns:a16="http://schemas.microsoft.com/office/drawing/2014/main" id="{5CA2F81E-4122-44D9-A1ED-4A93D48B7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72140" y="569779"/>
            <a:ext cx="862926" cy="864000"/>
          </a:xfrm>
          <a:prstGeom prst="ellipse">
            <a:avLst/>
          </a:prstGeom>
        </p:spPr>
      </p:pic>
    </p:spTree>
    <p:extLst>
      <p:ext uri="{BB962C8B-B14F-4D97-AF65-F5344CB8AC3E}">
        <p14:creationId xmlns:p14="http://schemas.microsoft.com/office/powerpoint/2010/main" val="2473554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70"/>
            <a:ext cx="10522172" cy="732114"/>
          </a:xfrm>
        </p:spPr>
        <p:txBody>
          <a:bodyPr/>
          <a:lstStyle/>
          <a:p>
            <a:pPr algn="ctr"/>
            <a:r>
              <a:rPr lang="en-US" i="1" dirty="0"/>
              <a:t>SCENARIO</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928800" y="1569447"/>
            <a:ext cx="10371171" cy="4451219"/>
          </a:xfrm>
        </p:spPr>
        <p:txBody>
          <a:bodyPr>
            <a:normAutofit/>
          </a:bodyPr>
          <a:lstStyle/>
          <a:p>
            <a:endParaRPr lang="en-US" dirty="0"/>
          </a:p>
          <a:p>
            <a:pPr marL="457200" indent="-457200">
              <a:buAutoNum type="arabicPeriod" startAt="5"/>
            </a:pPr>
            <a:r>
              <a:rPr lang="en-US" dirty="0"/>
              <a:t>Then he generates a monthly/yearly report for each of the employees</a:t>
            </a:r>
            <a:r>
              <a:rPr lang="en-IN" dirty="0"/>
              <a:t>. </a:t>
            </a:r>
            <a:r>
              <a:rPr lang="en-IN" dirty="0">
                <a:highlight>
                  <a:srgbClr val="800080"/>
                </a:highlight>
              </a:rPr>
              <a:t>[Exception : Error while generating the leave reports]</a:t>
            </a:r>
          </a:p>
          <a:p>
            <a:pPr marL="457200" indent="-457200">
              <a:buAutoNum type="arabicPeriod" startAt="5"/>
            </a:pPr>
            <a:r>
              <a:rPr lang="en-IN" dirty="0"/>
              <a:t>He also ensures that the number of leaves taken by each of the employees should not exceed the given limit.</a:t>
            </a:r>
          </a:p>
          <a:p>
            <a:pPr marL="457200" indent="-457200">
              <a:buAutoNum type="arabicPeriod" startAt="7"/>
            </a:pPr>
            <a:r>
              <a:rPr lang="en-IN" dirty="0"/>
              <a:t>The HR manager sends the downloaded monthly/yearly leave reports to the payroll department.</a:t>
            </a:r>
          </a:p>
          <a:p>
            <a:pPr marL="457200" indent="-457200">
              <a:buAutoNum type="arabicPeriod" startAt="7"/>
            </a:pPr>
            <a:r>
              <a:rPr lang="en-US" dirty="0"/>
              <a:t>This use case ends after the HR manager receives an email from the Payroll department that the report is received.</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a:xfrm>
            <a:off x="11083583" y="837333"/>
            <a:ext cx="912674" cy="328893"/>
          </a:xfrm>
        </p:spPr>
        <p:txBody>
          <a:bodyPr>
            <a:normAutofit fontScale="85000" lnSpcReduction="10000"/>
          </a:bodyPr>
          <a:lstStyle/>
          <a:p>
            <a:r>
              <a:rPr lang="en-IN" sz="1200" dirty="0"/>
              <a:t>06.09.2020</a:t>
            </a:r>
            <a:endParaRPr lang="en-US" dirty="0"/>
          </a:p>
        </p:txBody>
      </p:sp>
      <p:pic>
        <p:nvPicPr>
          <p:cNvPr id="8" name="Picture Placeholder 70" descr="Checklist RTL">
            <a:extLst>
              <a:ext uri="{FF2B5EF4-FFF2-40B4-BE49-F238E27FC236}">
                <a16:creationId xmlns:a16="http://schemas.microsoft.com/office/drawing/2014/main" id="{636905F4-4F04-4C2C-94AB-346BABC93E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09409" y="731886"/>
            <a:ext cx="867600" cy="868680"/>
          </a:xfrm>
          <a:prstGeom prst="ellipse">
            <a:avLst/>
          </a:prstGeom>
        </p:spPr>
      </p:pic>
      <p:pic>
        <p:nvPicPr>
          <p:cNvPr id="9" name="Picture Placeholder 72" descr="List">
            <a:extLst>
              <a:ext uri="{FF2B5EF4-FFF2-40B4-BE49-F238E27FC236}">
                <a16:creationId xmlns:a16="http://schemas.microsoft.com/office/drawing/2014/main" id="{ED44E0B0-7AEF-4ABD-A944-DC1D216992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49751" y="731886"/>
            <a:ext cx="867600" cy="868680"/>
          </a:xfrm>
          <a:prstGeom prst="ellipse">
            <a:avLst/>
          </a:prstGeom>
        </p:spPr>
      </p:pic>
    </p:spTree>
    <p:extLst>
      <p:ext uri="{BB962C8B-B14F-4D97-AF65-F5344CB8AC3E}">
        <p14:creationId xmlns:p14="http://schemas.microsoft.com/office/powerpoint/2010/main" val="669442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73369" y="174551"/>
            <a:ext cx="10515600" cy="1325563"/>
          </a:xfrm>
        </p:spPr>
        <p:txBody>
          <a:bodyPr/>
          <a:lstStyle/>
          <a:p>
            <a:r>
              <a:rPr lang="en-US" dirty="0"/>
              <a:t>ALTERNATE SCENARIO</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873369" y="1350628"/>
            <a:ext cx="10515600" cy="5025005"/>
          </a:xfrm>
        </p:spPr>
        <p:txBody>
          <a:bodyPr anchor="t">
            <a:normAutofit/>
          </a:bodyPr>
          <a:lstStyle/>
          <a:p>
            <a:r>
              <a:rPr lang="en-US" sz="2400" dirty="0">
                <a:latin typeface="Georgia" panose="02040502050405020303" pitchFamily="18" charset="0"/>
              </a:rPr>
              <a:t>[</a:t>
            </a:r>
            <a:r>
              <a:rPr lang="en-US" sz="2400" b="0" dirty="0">
                <a:latin typeface="Georgia" panose="02040502050405020303" pitchFamily="18" charset="0"/>
              </a:rPr>
              <a:t>System/website is under repair]</a:t>
            </a:r>
          </a:p>
          <a:p>
            <a:pPr marL="342900" indent="-342900">
              <a:buFont typeface="Wingdings" panose="05000000000000000000" pitchFamily="2" charset="2"/>
              <a:buChar char="Ø"/>
            </a:pPr>
            <a:r>
              <a:rPr lang="en-US" sz="2400" b="0" dirty="0">
                <a:latin typeface="Georgia" panose="02040502050405020303" pitchFamily="18" charset="0"/>
              </a:rPr>
              <a:t>Location in the basic flow where it is triggered: Step 3[Exception: The website is under repair] </a:t>
            </a:r>
          </a:p>
          <a:p>
            <a:endParaRPr lang="en-US" sz="2400" b="0" dirty="0">
              <a:latin typeface="Georgia" panose="02040502050405020303" pitchFamily="18" charset="0"/>
            </a:endParaRPr>
          </a:p>
          <a:p>
            <a:pPr marL="342900" indent="-342900">
              <a:buFont typeface="Wingdings" panose="05000000000000000000" pitchFamily="2" charset="2"/>
              <a:buChar char="Ø"/>
            </a:pPr>
            <a:r>
              <a:rPr lang="en-US" sz="2400" b="0" dirty="0">
                <a:latin typeface="Georgia" panose="02040502050405020303" pitchFamily="18" charset="0"/>
              </a:rPr>
              <a:t>Condition that triggers it: The HR manager is not able to generate the soft copy of leave reports.</a:t>
            </a:r>
          </a:p>
          <a:p>
            <a:endParaRPr lang="en-US" sz="2400" b="0" dirty="0">
              <a:latin typeface="Georgia" panose="02040502050405020303" pitchFamily="18" charset="0"/>
            </a:endParaRPr>
          </a:p>
          <a:p>
            <a:pPr marL="342900" indent="-342900">
              <a:buFont typeface="Wingdings" panose="05000000000000000000" pitchFamily="2" charset="2"/>
              <a:buChar char="Ø"/>
            </a:pPr>
            <a:r>
              <a:rPr lang="en-US" sz="2400" b="0" dirty="0">
                <a:latin typeface="Georgia" panose="02040502050405020303" pitchFamily="18" charset="0"/>
              </a:rPr>
              <a:t>Actions taken and location at which basic flow is resumed : </a:t>
            </a:r>
          </a:p>
          <a:p>
            <a:pPr marL="342900" indent="-342900">
              <a:buFont typeface="Arial" panose="020B0604020202020204" pitchFamily="34" charset="0"/>
              <a:buChar char="•"/>
            </a:pPr>
            <a:r>
              <a:rPr lang="en-US" sz="2400" b="0" dirty="0">
                <a:latin typeface="Georgia" panose="02040502050405020303" pitchFamily="18" charset="0"/>
              </a:rPr>
              <a:t>	The HR manager generates the hard copy through the output devices 	like printer. </a:t>
            </a:r>
          </a:p>
          <a:p>
            <a:pPr marL="342900" indent="-342900">
              <a:buFont typeface="Arial" panose="020B0604020202020204" pitchFamily="34" charset="0"/>
              <a:buChar char="•"/>
            </a:pPr>
            <a:r>
              <a:rPr lang="en-US" sz="2400" b="0" dirty="0">
                <a:latin typeface="Georgia" panose="02040502050405020303" pitchFamily="18" charset="0"/>
              </a:rPr>
              <a:t>The basic flow resumes at step 6.</a:t>
            </a:r>
          </a:p>
          <a:p>
            <a:pPr marL="342900" indent="-34290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2" y="837333"/>
            <a:ext cx="937841" cy="328893"/>
          </a:xfrm>
        </p:spPr>
        <p:txBody>
          <a:bodyPr>
            <a:normAutofit fontScale="92500"/>
          </a:bodyPr>
          <a:lstStyle/>
          <a:p>
            <a:r>
              <a:rPr lang="en-IN" sz="1200" dirty="0"/>
              <a:t>06.09.2020</a:t>
            </a:r>
            <a:endParaRPr lang="en-US" dirty="0"/>
          </a:p>
        </p:txBody>
      </p:sp>
    </p:spTree>
    <p:extLst>
      <p:ext uri="{BB962C8B-B14F-4D97-AF65-F5344CB8AC3E}">
        <p14:creationId xmlns:p14="http://schemas.microsoft.com/office/powerpoint/2010/main" val="3569296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EXCEPTIONS :</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pPr algn="ctr"/>
            <a:r>
              <a:rPr lang="en-US" dirty="0">
                <a:latin typeface="Algerian" panose="04020705040A02060702" pitchFamily="82" charset="0"/>
              </a:rPr>
              <a:t>Check leave reports</a:t>
            </a:r>
            <a:r>
              <a:rPr lang="en-US" dirty="0"/>
              <a:t>– LEAVE MANAGEMENT SYSYTEM</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838200" y="1678839"/>
            <a:ext cx="10515600" cy="4741917"/>
          </a:xfrm>
        </p:spPr>
        <p:txBody>
          <a:bodyPr anchor="t">
            <a:normAutofit/>
          </a:bodyPr>
          <a:lstStyle/>
          <a:p>
            <a:pPr marL="342900" indent="-342900">
              <a:buFont typeface="Wingdings" panose="05000000000000000000" pitchFamily="2" charset="2"/>
              <a:buChar char="Ø"/>
            </a:pPr>
            <a:r>
              <a:rPr lang="en-US" sz="2800" i="1" dirty="0">
                <a:solidFill>
                  <a:schemeClr val="tx1"/>
                </a:solidFill>
                <a:latin typeface="Century Schoolbook" panose="02040604050505020304" pitchFamily="18" charset="0"/>
              </a:rPr>
              <a:t> </a:t>
            </a:r>
            <a:r>
              <a:rPr lang="en-IN" sz="2800" i="1" dirty="0">
                <a:solidFill>
                  <a:schemeClr val="tx1"/>
                </a:solidFill>
                <a:latin typeface="Century Schoolbook" panose="02040604050505020304" pitchFamily="18" charset="0"/>
              </a:rPr>
              <a:t>Error while generating the leave reports</a:t>
            </a:r>
            <a:endParaRPr lang="en-US" sz="2800" i="1" dirty="0">
              <a:solidFill>
                <a:schemeClr val="tx1"/>
              </a:solidFill>
              <a:latin typeface="Century Schoolbook" panose="02040604050505020304" pitchFamily="18" charset="0"/>
            </a:endParaRPr>
          </a:p>
          <a:p>
            <a:pPr marL="800100" lvl="1" indent="-342900">
              <a:buFont typeface="Wingdings" panose="05000000000000000000" pitchFamily="2" charset="2"/>
              <a:buChar char="ü"/>
            </a:pPr>
            <a:r>
              <a:rPr lang="en-US" b="0" dirty="0">
                <a:solidFill>
                  <a:schemeClr val="tx2">
                    <a:lumMod val="60000"/>
                    <a:lumOff val="40000"/>
                  </a:schemeClr>
                </a:solidFill>
                <a:effectLst/>
                <a:latin typeface="Georgia" panose="02040502050405020303" pitchFamily="18" charset="0"/>
                <a:ea typeface="Times New Roman" panose="02020603050405020304" pitchFamily="18" charset="0"/>
              </a:rPr>
              <a:t>At [</a:t>
            </a:r>
            <a:r>
              <a:rPr lang="en-US" b="0" dirty="0">
                <a:solidFill>
                  <a:schemeClr val="tx2">
                    <a:lumMod val="60000"/>
                    <a:lumOff val="40000"/>
                  </a:schemeClr>
                </a:solidFill>
                <a:latin typeface="Georgia" panose="02040502050405020303" pitchFamily="18" charset="0"/>
              </a:rPr>
              <a:t>error while generating the reports]</a:t>
            </a:r>
            <a:r>
              <a:rPr lang="en-US" b="0" dirty="0">
                <a:solidFill>
                  <a:schemeClr val="tx2">
                    <a:lumMod val="60000"/>
                    <a:lumOff val="40000"/>
                  </a:schemeClr>
                </a:solidFill>
                <a:effectLst/>
                <a:latin typeface="Georgia" panose="02040502050405020303" pitchFamily="18" charset="0"/>
                <a:ea typeface="Times New Roman" panose="02020603050405020304" pitchFamily="18" charset="0"/>
              </a:rPr>
              <a:t> – The HR manager is unable to download the leave report. </a:t>
            </a:r>
            <a:endParaRPr lang="en-IN" b="0" dirty="0">
              <a:solidFill>
                <a:schemeClr val="tx2">
                  <a:lumMod val="60000"/>
                  <a:lumOff val="40000"/>
                </a:schemeClr>
              </a:solidFill>
              <a:effectLst/>
              <a:latin typeface="Georgia" panose="02040502050405020303" pitchFamily="18" charset="0"/>
              <a:ea typeface="Times New Roman" panose="02020603050405020304" pitchFamily="18" charset="0"/>
            </a:endParaRPr>
          </a:p>
          <a:p>
            <a:pPr marL="800100" lvl="1" indent="-342900">
              <a:buFont typeface="Wingdings" panose="05000000000000000000" pitchFamily="2" charset="2"/>
              <a:buChar char="ü"/>
            </a:pPr>
            <a:r>
              <a:rPr lang="en-US" b="0" dirty="0">
                <a:solidFill>
                  <a:schemeClr val="tx2">
                    <a:lumMod val="60000"/>
                    <a:lumOff val="40000"/>
                  </a:schemeClr>
                </a:solidFill>
                <a:effectLst/>
                <a:latin typeface="Georgia" panose="02040502050405020303" pitchFamily="18" charset="0"/>
                <a:ea typeface="Times New Roman" panose="02020603050405020304" pitchFamily="18" charset="0"/>
              </a:rPr>
              <a:t>He contacts(via mail or call) the system admin.</a:t>
            </a:r>
          </a:p>
          <a:p>
            <a:pPr marL="800100" lvl="1" indent="-342900">
              <a:buFont typeface="Wingdings" panose="05000000000000000000" pitchFamily="2" charset="2"/>
              <a:buChar char="ü"/>
            </a:pPr>
            <a:r>
              <a:rPr lang="en-US" b="0" dirty="0">
                <a:solidFill>
                  <a:schemeClr val="tx2">
                    <a:lumMod val="60000"/>
                    <a:lumOff val="40000"/>
                  </a:schemeClr>
                </a:solidFill>
                <a:effectLst/>
                <a:latin typeface="Georgia" panose="02040502050405020303" pitchFamily="18" charset="0"/>
                <a:ea typeface="Times New Roman" panose="02020603050405020304" pitchFamily="18" charset="0"/>
              </a:rPr>
              <a:t>Explains the issue faced, and the name of the error displayed</a:t>
            </a:r>
          </a:p>
          <a:p>
            <a:pPr marL="800100" lvl="1" indent="-342900">
              <a:buFont typeface="Wingdings" panose="05000000000000000000" pitchFamily="2" charset="2"/>
              <a:buChar char="ü"/>
            </a:pPr>
            <a:r>
              <a:rPr lang="en-US" b="0" dirty="0">
                <a:solidFill>
                  <a:schemeClr val="tx2">
                    <a:lumMod val="60000"/>
                    <a:lumOff val="40000"/>
                  </a:schemeClr>
                </a:solidFill>
                <a:effectLst/>
                <a:latin typeface="Georgia" panose="02040502050405020303" pitchFamily="18" charset="0"/>
                <a:ea typeface="Times New Roman" panose="02020603050405020304" pitchFamily="18" charset="0"/>
              </a:rPr>
              <a:t>The flow of events is resumed at Basic Flow Step 6, after the issue is solved.</a:t>
            </a:r>
            <a:endParaRPr lang="en-US" b="0" dirty="0">
              <a:latin typeface="Georgia" panose="02040502050405020303" pitchFamily="18" charset="0"/>
            </a:endParaRPr>
          </a:p>
          <a:p>
            <a:pPr marL="342900" indent="-342900">
              <a:buFont typeface="Wingdings" panose="05000000000000000000" pitchFamily="2" charset="2"/>
              <a:buChar char="Ø"/>
            </a:pPr>
            <a:r>
              <a:rPr lang="en-US" sz="2800" i="1" dirty="0">
                <a:solidFill>
                  <a:schemeClr val="tx1"/>
                </a:solidFill>
                <a:latin typeface="Century Schoolbook" panose="02040604050505020304" pitchFamily="18" charset="0"/>
              </a:rPr>
              <a:t>Incorrect login details :</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At [incorrect username or password] </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The system indicates that either the username or password has been entered incorrectly</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And prompts the user to re-enter it.</a:t>
            </a:r>
          </a:p>
          <a:p>
            <a:pPr marL="800100" lvl="1" indent="-342900">
              <a:buFont typeface="Wingdings" panose="05000000000000000000" pitchFamily="2" charset="2"/>
              <a:buChar char="ü"/>
            </a:pPr>
            <a:r>
              <a:rPr lang="en-US" b="0" dirty="0">
                <a:solidFill>
                  <a:schemeClr val="tx2">
                    <a:lumMod val="40000"/>
                    <a:lumOff val="60000"/>
                  </a:schemeClr>
                </a:solidFill>
                <a:effectLst/>
                <a:latin typeface="Georgia" panose="02040502050405020303" pitchFamily="18" charset="0"/>
                <a:ea typeface="Times New Roman" panose="02020603050405020304" pitchFamily="18" charset="0"/>
              </a:rPr>
              <a:t>The flow of events is resumed at Basic Flow Step 2.</a:t>
            </a:r>
            <a:endParaRPr lang="en-US" b="0" dirty="0">
              <a:solidFill>
                <a:schemeClr val="tx2">
                  <a:lumMod val="40000"/>
                  <a:lumOff val="60000"/>
                </a:schemeClr>
              </a:solidFill>
              <a:latin typeface="Georgia" panose="02040502050405020303" pitchFamily="18" charset="0"/>
            </a:endParaRPr>
          </a:p>
          <a:p>
            <a:pPr marL="800100" lvl="1" indent="-342900">
              <a:buFont typeface="Arial" panose="020B0604020202020204" pitchFamily="34" charset="0"/>
              <a:buChar char="•"/>
            </a:pPr>
            <a:endParaRPr lang="en-US" dirty="0">
              <a:solidFill>
                <a:schemeClr val="tx1"/>
              </a:solidFill>
            </a:endParaRP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2" y="837333"/>
            <a:ext cx="954619" cy="328893"/>
          </a:xfrm>
        </p:spPr>
        <p:txBody>
          <a:bodyPr>
            <a:normAutofit fontScale="92500"/>
          </a:bodyPr>
          <a:lstStyle/>
          <a:p>
            <a:r>
              <a:rPr lang="en-IN" sz="1200" dirty="0"/>
              <a:t>06.09.2020</a:t>
            </a:r>
            <a:endParaRPr lang="en-US" dirty="0"/>
          </a:p>
        </p:txBody>
      </p:sp>
      <p:pic>
        <p:nvPicPr>
          <p:cNvPr id="7" name="Picture Placeholder 60" descr="Target">
            <a:extLst>
              <a:ext uri="{FF2B5EF4-FFF2-40B4-BE49-F238E27FC236}">
                <a16:creationId xmlns:a16="http://schemas.microsoft.com/office/drawing/2014/main" id="{AB367E19-010D-4ADD-924D-C3E07B054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72391" y="670462"/>
            <a:ext cx="867600" cy="868680"/>
          </a:xfrm>
          <a:prstGeom prst="ellipse">
            <a:avLst/>
          </a:prstGeom>
        </p:spPr>
      </p:pic>
    </p:spTree>
    <p:extLst>
      <p:ext uri="{BB962C8B-B14F-4D97-AF65-F5344CB8AC3E}">
        <p14:creationId xmlns:p14="http://schemas.microsoft.com/office/powerpoint/2010/main" val="21447810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19</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a:xfrm>
            <a:off x="11083583" y="837333"/>
            <a:ext cx="1030120" cy="328893"/>
          </a:xfrm>
        </p:spPr>
        <p:txBody>
          <a:bodyPr>
            <a:normAutofit/>
          </a:bodyPr>
          <a:lstStyle/>
          <a:p>
            <a:r>
              <a:rPr lang="en-IN" sz="1200" dirty="0"/>
              <a:t>06.09.2020</a:t>
            </a:r>
            <a:endParaRPr lang="en-US" dirty="0"/>
          </a:p>
        </p:txBody>
      </p:sp>
      <p:sp>
        <p:nvSpPr>
          <p:cNvPr id="10" name="Title 1">
            <a:extLst>
              <a:ext uri="{FF2B5EF4-FFF2-40B4-BE49-F238E27FC236}">
                <a16:creationId xmlns:a16="http://schemas.microsoft.com/office/drawing/2014/main" id="{2EAB77A7-A6F2-4C00-967A-5A5B3A1FFBC5}"/>
              </a:ext>
            </a:extLst>
          </p:cNvPr>
          <p:cNvSpPr txBox="1">
            <a:spLocks/>
          </p:cNvSpPr>
          <p:nvPr/>
        </p:nvSpPr>
        <p:spPr>
          <a:xfrm>
            <a:off x="1958931" y="4647070"/>
            <a:ext cx="8430200" cy="74412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mj-lt"/>
                <a:ea typeface="+mj-ea"/>
                <a:cs typeface="+mj-cs"/>
              </a:defRPr>
            </a:lvl1pPr>
          </a:lstStyle>
          <a:p>
            <a:r>
              <a:rPr lang="en-US" dirty="0"/>
              <a:t>THANK YOU!</a:t>
            </a:r>
          </a:p>
        </p:txBody>
      </p:sp>
      <p:sp>
        <p:nvSpPr>
          <p:cNvPr id="13" name="Subtitle 2">
            <a:extLst>
              <a:ext uri="{FF2B5EF4-FFF2-40B4-BE49-F238E27FC236}">
                <a16:creationId xmlns:a16="http://schemas.microsoft.com/office/drawing/2014/main" id="{D0BF923A-62D8-4C19-AB70-4A1F08ECA2F8}"/>
              </a:ext>
            </a:extLst>
          </p:cNvPr>
          <p:cNvSpPr txBox="1">
            <a:spLocks/>
          </p:cNvSpPr>
          <p:nvPr/>
        </p:nvSpPr>
        <p:spPr>
          <a:xfrm>
            <a:off x="1939583" y="5628482"/>
            <a:ext cx="9144000" cy="12295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dirty="0">
                <a:latin typeface="Segoe Script" panose="030B0504020000000003" pitchFamily="66" charset="0"/>
              </a:rPr>
              <a:t>Meenaksshi S</a:t>
            </a:r>
          </a:p>
          <a:p>
            <a:r>
              <a:rPr lang="en-IN" dirty="0"/>
              <a:t>CB.EN.U4CSE19131</a:t>
            </a:r>
          </a:p>
          <a:p>
            <a:endParaRPr lang="en-IN" dirty="0"/>
          </a:p>
        </p:txBody>
      </p:sp>
    </p:spTree>
    <p:extLst>
      <p:ext uri="{BB962C8B-B14F-4D97-AF65-F5344CB8AC3E}">
        <p14:creationId xmlns:p14="http://schemas.microsoft.com/office/powerpoint/2010/main" val="1612905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latin typeface="Georgia" panose="02040502050405020303" pitchFamily="18" charset="0"/>
              </a:rPr>
              <a:t>Description</a:t>
            </a:r>
            <a:r>
              <a:rPr lang="en-US" dirty="0"/>
              <a:t> : </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237515" y="1166226"/>
            <a:ext cx="5038572" cy="4095587"/>
          </a:xfrm>
        </p:spPr>
        <p:txBody>
          <a:bodyPr>
            <a:normAutofit/>
          </a:bodyPr>
          <a:lstStyle/>
          <a:p>
            <a:r>
              <a:rPr lang="en-US" sz="2800" dirty="0">
                <a:latin typeface="MV Boli" panose="02000500030200090000" pitchFamily="2" charset="0"/>
                <a:cs typeface="MV Boli" panose="02000500030200090000" pitchFamily="2" charset="0"/>
              </a:rPr>
              <a:t>This use case is started by the Employee or the HR manager. It provides the capability to the user to edit his profile details like Name, address, email ID, mobile number, account password,.. </a:t>
            </a:r>
            <a:r>
              <a:rPr lang="en-US" sz="2800" dirty="0" err="1">
                <a:latin typeface="MV Boli" panose="02000500030200090000" pitchFamily="2" charset="0"/>
                <a:cs typeface="MV Boli" panose="02000500030200090000" pitchFamily="2" charset="0"/>
              </a:rPr>
              <a:t>etc</a:t>
            </a:r>
            <a:r>
              <a:rPr lang="en-US" sz="2800" dirty="0">
                <a:latin typeface="MV Boli" panose="02000500030200090000" pitchFamily="2" charset="0"/>
                <a:cs typeface="MV Boli" panose="02000500030200090000" pitchFamily="2" charset="0"/>
              </a:rPr>
              <a:t> </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pPr algn="ctr"/>
            <a:r>
              <a:rPr lang="en-US" dirty="0"/>
              <a:t>UPDATE USER’S PROFILE – LEAVE MANAGEMENT SYSYTEM</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527519" y="3279799"/>
            <a:ext cx="4143555" cy="1651430"/>
          </a:xfrm>
        </p:spPr>
        <p:txBody>
          <a:bodyPr>
            <a:normAutofit fontScale="92500"/>
          </a:bodyPr>
          <a:lstStyle/>
          <a:p>
            <a:r>
              <a:rPr lang="en-US" sz="3200" dirty="0">
                <a:latin typeface="Gabriola" panose="04040605051002020D02" pitchFamily="82" charset="0"/>
              </a:rPr>
              <a:t>This use case documents the process a user should go through to update his or her profile </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a:xfrm>
            <a:off x="11083582" y="837333"/>
            <a:ext cx="1038509" cy="328893"/>
          </a:xfrm>
        </p:spPr>
        <p:txBody>
          <a:bodyPr>
            <a:normAutofit/>
          </a:bodyPr>
          <a:lstStyle/>
          <a:p>
            <a:r>
              <a:rPr lang="en-IN" sz="1200" dirty="0"/>
              <a:t>06.09.2020</a:t>
            </a:r>
            <a:endParaRPr lang="en-US" dirty="0"/>
          </a:p>
        </p:txBody>
      </p:sp>
    </p:spTree>
    <p:extLst>
      <p:ext uri="{BB962C8B-B14F-4D97-AF65-F5344CB8AC3E}">
        <p14:creationId xmlns:p14="http://schemas.microsoft.com/office/powerpoint/2010/main" val="13729251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normAutofit/>
          </a:bodyPr>
          <a:lstStyle/>
          <a:p>
            <a:r>
              <a:rPr lang="en-US" sz="4800" dirty="0">
                <a:latin typeface="Georgia" panose="02040502050405020303" pitchFamily="18" charset="0"/>
              </a:rPr>
              <a:t>ACTORS</a:t>
            </a:r>
            <a:r>
              <a:rPr lang="en-US" sz="4800" dirty="0"/>
              <a:t> :</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normAutofit/>
          </a:bodyPr>
          <a:lstStyle/>
          <a:p>
            <a:r>
              <a:rPr lang="en-US" sz="4000" dirty="0">
                <a:latin typeface="Cambria" panose="02040503050406030204" pitchFamily="18" charset="0"/>
                <a:ea typeface="Cambria" panose="02040503050406030204" pitchFamily="18" charset="0"/>
                <a:cs typeface="Aharoni" panose="02010803020104030203" pitchFamily="2" charset="-79"/>
              </a:rPr>
              <a:t>Primary Actor</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fontScale="92500" lnSpcReduction="10000"/>
          </a:bodyPr>
          <a:lstStyle/>
          <a:p>
            <a:pPr marL="0" indent="0">
              <a:buNone/>
            </a:pPr>
            <a:r>
              <a:rPr lang="en-US" sz="3200" b="1" dirty="0">
                <a:latin typeface="Gabriola" panose="04040605051002020D02" pitchFamily="82" charset="0"/>
              </a:rPr>
              <a:t>The user who wants to edit his or her member profile. So the primary actor can be : </a:t>
            </a:r>
          </a:p>
          <a:p>
            <a:pPr marL="0" indent="0">
              <a:buNone/>
            </a:pPr>
            <a:endParaRPr lang="en-US" sz="2800" b="1" dirty="0">
              <a:latin typeface="Gabriola" panose="04040605051002020D02" pitchFamily="82" charset="0"/>
            </a:endParaRPr>
          </a:p>
          <a:p>
            <a:r>
              <a:rPr lang="en-US" sz="2800" b="1" u="sng" dirty="0">
                <a:latin typeface="Segoe Script" panose="030B0504020000000003" pitchFamily="66" charset="0"/>
              </a:rPr>
              <a:t>EMPLOYEE</a:t>
            </a:r>
          </a:p>
          <a:p>
            <a:r>
              <a:rPr lang="en-US" sz="2800" b="1" u="sng" dirty="0">
                <a:latin typeface="Segoe Script" panose="030B0504020000000003" pitchFamily="66" charset="0"/>
              </a:rPr>
              <a:t>HR MANAGER</a:t>
            </a:r>
          </a:p>
          <a:p>
            <a:endParaRPr lang="en-US" sz="2800" b="1"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normAutofit/>
          </a:bodyPr>
          <a:lstStyle/>
          <a:p>
            <a:r>
              <a:rPr lang="en-US" sz="4000" dirty="0">
                <a:latin typeface="Cambria" panose="02040503050406030204" pitchFamily="18" charset="0"/>
                <a:ea typeface="Cambria" panose="02040503050406030204" pitchFamily="18" charset="0"/>
              </a:rPr>
              <a:t>Secondary Actor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pPr algn="ctr"/>
            <a:r>
              <a:rPr lang="en-US" dirty="0"/>
              <a:t>UPDATE USER’S PROFILE – LEAVE MANAGEMENT SYSYTEM</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z="2000" b="1" smtClean="0"/>
              <a:pPr/>
              <a:t>3</a:t>
            </a:fld>
            <a:endParaRPr lang="en-US" sz="2000" b="1"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a:xfrm>
            <a:off x="11083583" y="837333"/>
            <a:ext cx="996564" cy="328893"/>
          </a:xfrm>
        </p:spPr>
        <p:txBody>
          <a:bodyPr>
            <a:noAutofit/>
          </a:bodyPr>
          <a:lstStyle/>
          <a:p>
            <a:r>
              <a:rPr lang="en-IN" dirty="0"/>
              <a:t>06.09.2020</a:t>
            </a:r>
            <a:endParaRPr lang="en-US" sz="2000" b="1"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a:bodyPr>
          <a:lstStyle/>
          <a:p>
            <a:pPr marL="0" indent="0">
              <a:buNone/>
            </a:pPr>
            <a:r>
              <a:rPr lang="en-US" sz="3200" b="1" dirty="0">
                <a:latin typeface="Gabriola" panose="04040605051002020D02" pitchFamily="82" charset="0"/>
              </a:rPr>
              <a:t>The supporting actor helps the user to update his profile after validating it :</a:t>
            </a:r>
          </a:p>
          <a:p>
            <a:pPr marL="0" indent="0">
              <a:buNone/>
            </a:pPr>
            <a:endParaRPr lang="en-US" sz="3200" b="1" dirty="0">
              <a:latin typeface="Gabriola" panose="04040605051002020D02" pitchFamily="82" charset="0"/>
            </a:endParaRPr>
          </a:p>
          <a:p>
            <a:r>
              <a:rPr lang="en-US" sz="2800" b="1" u="sng" dirty="0">
                <a:latin typeface="Segoe Script" panose="030B0504020000000003" pitchFamily="66" charset="0"/>
              </a:rPr>
              <a:t>THE SYSTEM ADMIN</a:t>
            </a:r>
          </a:p>
        </p:txBody>
      </p:sp>
    </p:spTree>
    <p:extLst>
      <p:ext uri="{BB962C8B-B14F-4D97-AF65-F5344CB8AC3E}">
        <p14:creationId xmlns:p14="http://schemas.microsoft.com/office/powerpoint/2010/main" val="263795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AD93-6854-473B-BCED-2A419C0ACF8B}"/>
              </a:ext>
            </a:extLst>
          </p:cNvPr>
          <p:cNvSpPr>
            <a:spLocks noGrp="1"/>
          </p:cNvSpPr>
          <p:nvPr>
            <p:ph type="title"/>
          </p:nvPr>
        </p:nvSpPr>
        <p:spPr>
          <a:xfrm>
            <a:off x="928800" y="724195"/>
            <a:ext cx="10515600" cy="823913"/>
          </a:xfrm>
        </p:spPr>
        <p:txBody>
          <a:bodyPr>
            <a:normAutofit/>
          </a:bodyPr>
          <a:lstStyle/>
          <a:p>
            <a:r>
              <a:rPr lang="en-IN" dirty="0">
                <a:latin typeface="Georgia" panose="02040502050405020303" pitchFamily="18" charset="0"/>
                <a:ea typeface="Cambria" panose="02040503050406030204" pitchFamily="18" charset="0"/>
              </a:rPr>
              <a:t>CONDITIONS </a:t>
            </a:r>
            <a:r>
              <a:rPr lang="en-IN" dirty="0">
                <a:latin typeface="Georgia" panose="02040502050405020303" pitchFamily="18" charset="0"/>
              </a:rPr>
              <a:t>:</a:t>
            </a:r>
          </a:p>
        </p:txBody>
      </p:sp>
      <p:sp>
        <p:nvSpPr>
          <p:cNvPr id="3" name="Text Placeholder 2">
            <a:extLst>
              <a:ext uri="{FF2B5EF4-FFF2-40B4-BE49-F238E27FC236}">
                <a16:creationId xmlns:a16="http://schemas.microsoft.com/office/drawing/2014/main" id="{98D8131D-C622-4F14-BB45-F4D830F0B136}"/>
              </a:ext>
            </a:extLst>
          </p:cNvPr>
          <p:cNvSpPr>
            <a:spLocks noGrp="1"/>
          </p:cNvSpPr>
          <p:nvPr>
            <p:ph type="body" idx="1"/>
          </p:nvPr>
        </p:nvSpPr>
        <p:spPr>
          <a:xfrm>
            <a:off x="938213" y="2055169"/>
            <a:ext cx="5157787" cy="823912"/>
          </a:xfrm>
        </p:spPr>
        <p:txBody>
          <a:bodyPr>
            <a:normAutofit/>
          </a:bodyPr>
          <a:lstStyle/>
          <a:p>
            <a:r>
              <a:rPr lang="en-IN" sz="3600" i="1" dirty="0">
                <a:latin typeface="Cambria" panose="02040503050406030204" pitchFamily="18" charset="0"/>
                <a:ea typeface="Cambria" panose="02040503050406030204" pitchFamily="18" charset="0"/>
              </a:rPr>
              <a:t>Precondition :</a:t>
            </a:r>
          </a:p>
        </p:txBody>
      </p:sp>
      <p:sp>
        <p:nvSpPr>
          <p:cNvPr id="4" name="Content Placeholder 3">
            <a:extLst>
              <a:ext uri="{FF2B5EF4-FFF2-40B4-BE49-F238E27FC236}">
                <a16:creationId xmlns:a16="http://schemas.microsoft.com/office/drawing/2014/main" id="{103DB61E-410D-4A60-9234-E7C35AEEF639}"/>
              </a:ext>
            </a:extLst>
          </p:cNvPr>
          <p:cNvSpPr>
            <a:spLocks noGrp="1"/>
          </p:cNvSpPr>
          <p:nvPr>
            <p:ph sz="half" idx="2"/>
          </p:nvPr>
        </p:nvSpPr>
        <p:spPr>
          <a:xfrm>
            <a:off x="928800" y="3281684"/>
            <a:ext cx="5157787" cy="3010312"/>
          </a:xfrm>
        </p:spPr>
        <p:txBody>
          <a:bodyPr>
            <a:normAutofit/>
          </a:bodyPr>
          <a:lstStyle/>
          <a:p>
            <a:r>
              <a:rPr lang="en-IN" sz="2000" dirty="0">
                <a:latin typeface="Cambria" panose="02040503050406030204" pitchFamily="18" charset="0"/>
                <a:ea typeface="Cambria" panose="02040503050406030204" pitchFamily="18" charset="0"/>
                <a:cs typeface="Calibri" panose="020F0502020204030204" pitchFamily="34" charset="0"/>
              </a:rPr>
              <a:t>The user has an active internet connection and the system is functioning properly.</a:t>
            </a:r>
          </a:p>
          <a:p>
            <a:endParaRPr lang="en-IN" sz="2000" dirty="0">
              <a:latin typeface="Cambria" panose="02040503050406030204" pitchFamily="18" charset="0"/>
              <a:ea typeface="Cambria" panose="02040503050406030204" pitchFamily="18" charset="0"/>
              <a:cs typeface="Calibri" panose="020F0502020204030204" pitchFamily="34" charset="0"/>
            </a:endParaRPr>
          </a:p>
          <a:p>
            <a:r>
              <a:rPr lang="en-IN" sz="2000" dirty="0">
                <a:latin typeface="Cambria" panose="02040503050406030204" pitchFamily="18" charset="0"/>
                <a:ea typeface="Cambria" panose="02040503050406030204" pitchFamily="18" charset="0"/>
                <a:cs typeface="Calibri" panose="020F0502020204030204" pitchFamily="34" charset="0"/>
              </a:rPr>
              <a:t>That user belongs to the company and has an existing record of his profile.</a:t>
            </a:r>
          </a:p>
          <a:p>
            <a:endParaRPr lang="en-IN" sz="2000" dirty="0">
              <a:latin typeface="Cambria" panose="02040503050406030204" pitchFamily="18" charset="0"/>
              <a:ea typeface="Cambria" panose="02040503050406030204" pitchFamily="18" charset="0"/>
              <a:cs typeface="Calibri" panose="020F0502020204030204" pitchFamily="34" charset="0"/>
            </a:endParaRPr>
          </a:p>
          <a:p>
            <a:r>
              <a:rPr lang="en-IN" sz="2000" dirty="0">
                <a:latin typeface="Cambria" panose="02040503050406030204" pitchFamily="18" charset="0"/>
                <a:ea typeface="Cambria" panose="02040503050406030204" pitchFamily="18" charset="0"/>
                <a:cs typeface="Calibri" panose="020F0502020204030204" pitchFamily="34" charset="0"/>
              </a:rPr>
              <a:t>The website is active and accessible by the user. </a:t>
            </a:r>
            <a:endParaRPr lang="en-IN" sz="1800" b="1" dirty="0"/>
          </a:p>
        </p:txBody>
      </p:sp>
      <p:sp>
        <p:nvSpPr>
          <p:cNvPr id="5" name="Text Placeholder 4">
            <a:extLst>
              <a:ext uri="{FF2B5EF4-FFF2-40B4-BE49-F238E27FC236}">
                <a16:creationId xmlns:a16="http://schemas.microsoft.com/office/drawing/2014/main" id="{1F474296-2C4F-4B2F-89D2-3F502B951163}"/>
              </a:ext>
            </a:extLst>
          </p:cNvPr>
          <p:cNvSpPr>
            <a:spLocks noGrp="1"/>
          </p:cNvSpPr>
          <p:nvPr>
            <p:ph type="body" sz="quarter" idx="3"/>
          </p:nvPr>
        </p:nvSpPr>
        <p:spPr>
          <a:xfrm>
            <a:off x="6297444" y="2055169"/>
            <a:ext cx="5183188" cy="823912"/>
          </a:xfrm>
        </p:spPr>
        <p:txBody>
          <a:bodyPr>
            <a:normAutofit/>
          </a:bodyPr>
          <a:lstStyle/>
          <a:p>
            <a:r>
              <a:rPr lang="en-IN" sz="3600" i="1" dirty="0">
                <a:latin typeface="Cambria" panose="02040503050406030204" pitchFamily="18" charset="0"/>
                <a:ea typeface="Cambria" panose="02040503050406030204" pitchFamily="18" charset="0"/>
              </a:rPr>
              <a:t>Postcondition</a:t>
            </a:r>
          </a:p>
        </p:txBody>
      </p:sp>
      <p:sp>
        <p:nvSpPr>
          <p:cNvPr id="6" name="Footer Placeholder 5">
            <a:extLst>
              <a:ext uri="{FF2B5EF4-FFF2-40B4-BE49-F238E27FC236}">
                <a16:creationId xmlns:a16="http://schemas.microsoft.com/office/drawing/2014/main" id="{FED4638B-D388-4889-BF6B-F4C0D9A87AB0}"/>
              </a:ext>
            </a:extLst>
          </p:cNvPr>
          <p:cNvSpPr>
            <a:spLocks noGrp="1"/>
          </p:cNvSpPr>
          <p:nvPr>
            <p:ph type="ftr" sz="quarter" idx="11"/>
          </p:nvPr>
        </p:nvSpPr>
        <p:spPr/>
        <p:txBody>
          <a:bodyPr/>
          <a:lstStyle/>
          <a:p>
            <a:pPr algn="ctr"/>
            <a:r>
              <a:rPr lang="en-US" dirty="0"/>
              <a:t>UPDATE USER’S PROFILE – LEAVE MANAGEMENT SYSYTEM</a:t>
            </a:r>
          </a:p>
        </p:txBody>
      </p:sp>
      <p:sp>
        <p:nvSpPr>
          <p:cNvPr id="7" name="Slide Number Placeholder 6">
            <a:extLst>
              <a:ext uri="{FF2B5EF4-FFF2-40B4-BE49-F238E27FC236}">
                <a16:creationId xmlns:a16="http://schemas.microsoft.com/office/drawing/2014/main" id="{E72F2626-4A99-41BE-B881-D290892A75A2}"/>
              </a:ext>
            </a:extLst>
          </p:cNvPr>
          <p:cNvSpPr>
            <a:spLocks noGrp="1"/>
          </p:cNvSpPr>
          <p:nvPr>
            <p:ph type="sldNum" sz="quarter" idx="12"/>
          </p:nvPr>
        </p:nvSpPr>
        <p:spPr/>
        <p:txBody>
          <a:bodyPr/>
          <a:lstStyle/>
          <a:p>
            <a:fld id="{95CBEC59-7FF9-4688-98DF-89832A0C9025}" type="slidenum">
              <a:rPr lang="en-US" sz="1600" b="1" smtClean="0"/>
              <a:t>4</a:t>
            </a:fld>
            <a:endParaRPr lang="en-US" sz="1600" b="1" dirty="0"/>
          </a:p>
        </p:txBody>
      </p:sp>
      <p:sp>
        <p:nvSpPr>
          <p:cNvPr id="8" name="Text Placeholder 7">
            <a:extLst>
              <a:ext uri="{FF2B5EF4-FFF2-40B4-BE49-F238E27FC236}">
                <a16:creationId xmlns:a16="http://schemas.microsoft.com/office/drawing/2014/main" id="{CD8CFD70-E444-4BB6-A2ED-004CBB71B441}"/>
              </a:ext>
            </a:extLst>
          </p:cNvPr>
          <p:cNvSpPr>
            <a:spLocks noGrp="1"/>
          </p:cNvSpPr>
          <p:nvPr>
            <p:ph type="body" sz="quarter" idx="14"/>
          </p:nvPr>
        </p:nvSpPr>
        <p:spPr>
          <a:xfrm>
            <a:off x="11083583" y="837333"/>
            <a:ext cx="1030120" cy="328893"/>
          </a:xfrm>
        </p:spPr>
        <p:txBody>
          <a:bodyPr>
            <a:normAutofit fontScale="77500" lnSpcReduction="20000"/>
          </a:bodyPr>
          <a:lstStyle/>
          <a:p>
            <a:r>
              <a:rPr lang="en-IN" sz="1600" dirty="0"/>
              <a:t>06.09.2020</a:t>
            </a:r>
            <a:endParaRPr lang="en-IN" sz="1600" b="1" dirty="0"/>
          </a:p>
        </p:txBody>
      </p:sp>
      <p:sp>
        <p:nvSpPr>
          <p:cNvPr id="9" name="Content Placeholder 8">
            <a:extLst>
              <a:ext uri="{FF2B5EF4-FFF2-40B4-BE49-F238E27FC236}">
                <a16:creationId xmlns:a16="http://schemas.microsoft.com/office/drawing/2014/main" id="{D9CC8C24-F5BC-499E-9487-B436CB5666AD}"/>
              </a:ext>
            </a:extLst>
          </p:cNvPr>
          <p:cNvSpPr>
            <a:spLocks noGrp="1"/>
          </p:cNvSpPr>
          <p:nvPr>
            <p:ph sz="half" idx="15"/>
          </p:nvPr>
        </p:nvSpPr>
        <p:spPr>
          <a:xfrm>
            <a:off x="6310145" y="3386142"/>
            <a:ext cx="5157787" cy="2801396"/>
          </a:xfrm>
        </p:spPr>
        <p:txBody>
          <a:bodyPr>
            <a:normAutofit/>
          </a:bodyPr>
          <a:lstStyle/>
          <a:p>
            <a:r>
              <a:rPr lang="en-IN" sz="2000" dirty="0">
                <a:latin typeface="Cambria" panose="02040503050406030204" pitchFamily="18" charset="0"/>
                <a:ea typeface="Cambria" panose="02040503050406030204" pitchFamily="18" charset="0"/>
              </a:rPr>
              <a:t>The user has updated his member profile successfully.</a:t>
            </a:r>
          </a:p>
          <a:p>
            <a:endParaRPr lang="en-IN" sz="2000" dirty="0">
              <a:latin typeface="Cambria" panose="02040503050406030204" pitchFamily="18" charset="0"/>
              <a:ea typeface="Cambria" panose="02040503050406030204" pitchFamily="18" charset="0"/>
            </a:endParaRPr>
          </a:p>
          <a:p>
            <a:r>
              <a:rPr lang="en-IN" sz="2000" dirty="0">
                <a:latin typeface="Cambria" panose="02040503050406030204" pitchFamily="18" charset="0"/>
                <a:ea typeface="Cambria" panose="02040503050406030204" pitchFamily="18" charset="0"/>
              </a:rPr>
              <a:t>It has been validated by the system admin and has been updated in the management’s records without any inconsistency.</a:t>
            </a:r>
          </a:p>
        </p:txBody>
      </p:sp>
    </p:spTree>
    <p:extLst>
      <p:ext uri="{BB962C8B-B14F-4D97-AF65-F5344CB8AC3E}">
        <p14:creationId xmlns:p14="http://schemas.microsoft.com/office/powerpoint/2010/main" val="9558098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9641" y="458919"/>
            <a:ext cx="9971159" cy="933653"/>
          </a:xfrm>
        </p:spPr>
        <p:txBody>
          <a:bodyPr>
            <a:normAutofit fontScale="90000"/>
          </a:bodyPr>
          <a:lstStyle/>
          <a:p>
            <a:r>
              <a:rPr lang="en-US" sz="3600" dirty="0">
                <a:latin typeface="Georgia" panose="02040502050405020303" pitchFamily="18" charset="0"/>
              </a:rPr>
              <a:t>Trigger </a:t>
            </a:r>
            <a:r>
              <a:rPr lang="en-US" sz="3600" dirty="0"/>
              <a:t>: </a:t>
            </a:r>
            <a:br>
              <a:rPr lang="en-US" dirty="0"/>
            </a:br>
            <a:endParaRPr lang="en-US" dirty="0"/>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pPr algn="ctr"/>
            <a:r>
              <a:rPr lang="en-US" dirty="0"/>
              <a:t>UPDATE USER’S PROFILE – LEAVE MANAGEMENT SYSYTEM</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9" name="Subtitle 8">
            <a:extLst>
              <a:ext uri="{FF2B5EF4-FFF2-40B4-BE49-F238E27FC236}">
                <a16:creationId xmlns:a16="http://schemas.microsoft.com/office/drawing/2014/main" id="{3FDFF4ED-3FC7-4023-A6FC-02ABB2684006}"/>
              </a:ext>
            </a:extLst>
          </p:cNvPr>
          <p:cNvSpPr>
            <a:spLocks noGrp="1"/>
          </p:cNvSpPr>
          <p:nvPr>
            <p:ph type="subTitle" idx="13"/>
          </p:nvPr>
        </p:nvSpPr>
        <p:spPr>
          <a:xfrm>
            <a:off x="929640" y="1579209"/>
            <a:ext cx="9971158" cy="722871"/>
          </a:xfrm>
        </p:spPr>
        <p:txBody>
          <a:bodyPr>
            <a:normAutofit fontScale="85000" lnSpcReduction="20000"/>
          </a:bodyPr>
          <a:lstStyle/>
          <a:p>
            <a:r>
              <a:rPr lang="en-IN" sz="2400" b="0" dirty="0">
                <a:latin typeface="Cambria" panose="02040503050406030204" pitchFamily="18" charset="0"/>
                <a:ea typeface="Cambria" panose="02040503050406030204" pitchFamily="18" charset="0"/>
              </a:rPr>
              <a:t>THE EMPLOYEE/ HR MANAGER TRIGGERS THE USE CASE </a:t>
            </a:r>
          </a:p>
          <a:p>
            <a:r>
              <a:rPr lang="en-IN" sz="2800" dirty="0">
                <a:latin typeface="Gabriola" panose="04040605051002020D02" pitchFamily="82" charset="0"/>
              </a:rPr>
              <a:t>The use case starts when the user indicates that he wants to edit his profile details. </a:t>
            </a:r>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a:xfrm>
            <a:off x="11083582" y="837333"/>
            <a:ext cx="870729" cy="328893"/>
          </a:xfrm>
        </p:spPr>
        <p:txBody>
          <a:bodyPr>
            <a:normAutofit fontScale="85000" lnSpcReduction="10000"/>
          </a:bodyPr>
          <a:lstStyle/>
          <a:p>
            <a:r>
              <a:rPr lang="en-IN" sz="1200" dirty="0"/>
              <a:t>06.09.2020</a:t>
            </a:r>
            <a:endParaRPr lang="en-US" dirty="0"/>
          </a:p>
        </p:txBody>
      </p:sp>
      <p:sp>
        <p:nvSpPr>
          <p:cNvPr id="11" name="Title 1">
            <a:extLst>
              <a:ext uri="{FF2B5EF4-FFF2-40B4-BE49-F238E27FC236}">
                <a16:creationId xmlns:a16="http://schemas.microsoft.com/office/drawing/2014/main" id="{E0CCEFD0-1375-4DBA-9E67-49014C25BBAE}"/>
              </a:ext>
            </a:extLst>
          </p:cNvPr>
          <p:cNvSpPr txBox="1">
            <a:spLocks/>
          </p:cNvSpPr>
          <p:nvPr/>
        </p:nvSpPr>
        <p:spPr>
          <a:xfrm>
            <a:off x="929640" y="2742386"/>
            <a:ext cx="9971159" cy="72287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mj-lt"/>
                <a:ea typeface="+mj-ea"/>
                <a:cs typeface="+mj-cs"/>
              </a:defRPr>
            </a:lvl1pPr>
          </a:lstStyle>
          <a:p>
            <a:r>
              <a:rPr lang="en-US" sz="4600" dirty="0">
                <a:latin typeface="Georgia" panose="02040502050405020303" pitchFamily="18" charset="0"/>
              </a:rPr>
              <a:t>Stakeholders</a:t>
            </a:r>
            <a:r>
              <a:rPr lang="en-US" sz="4600" dirty="0"/>
              <a:t> : </a:t>
            </a:r>
            <a:br>
              <a:rPr lang="en-US" dirty="0"/>
            </a:br>
            <a:endParaRPr lang="en-US" dirty="0"/>
          </a:p>
        </p:txBody>
      </p:sp>
      <p:sp>
        <p:nvSpPr>
          <p:cNvPr id="14" name="Subtitle 8">
            <a:extLst>
              <a:ext uri="{FF2B5EF4-FFF2-40B4-BE49-F238E27FC236}">
                <a16:creationId xmlns:a16="http://schemas.microsoft.com/office/drawing/2014/main" id="{C3361CC5-26DA-4ACD-92D1-80C089F27D0F}"/>
              </a:ext>
            </a:extLst>
          </p:cNvPr>
          <p:cNvSpPr txBox="1">
            <a:spLocks/>
          </p:cNvSpPr>
          <p:nvPr/>
        </p:nvSpPr>
        <p:spPr>
          <a:xfrm>
            <a:off x="929640" y="3338818"/>
            <a:ext cx="9971158" cy="223986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Wingdings" panose="05000000000000000000" pitchFamily="2" charset="2"/>
              <a:buChar char="§"/>
            </a:pPr>
            <a:r>
              <a:rPr lang="en-IN" sz="2800" b="0" dirty="0">
                <a:latin typeface="Gabriola" panose="04040605051002020D02" pitchFamily="82" charset="0"/>
              </a:rPr>
              <a:t>Employee</a:t>
            </a:r>
          </a:p>
          <a:p>
            <a:pPr marL="457200" indent="-457200">
              <a:buFont typeface="Wingdings" panose="05000000000000000000" pitchFamily="2" charset="2"/>
              <a:buChar char="§"/>
            </a:pPr>
            <a:r>
              <a:rPr lang="en-IN" sz="2800" b="0" dirty="0">
                <a:latin typeface="Gabriola" panose="04040605051002020D02" pitchFamily="82" charset="0"/>
              </a:rPr>
              <a:t>HR manager</a:t>
            </a:r>
          </a:p>
          <a:p>
            <a:pPr marL="457200" indent="-457200">
              <a:buFont typeface="Wingdings" panose="05000000000000000000" pitchFamily="2" charset="2"/>
              <a:buChar char="§"/>
            </a:pPr>
            <a:r>
              <a:rPr lang="en-IN" sz="2800" b="0" dirty="0">
                <a:latin typeface="Gabriola" panose="04040605051002020D02" pitchFamily="82" charset="0"/>
              </a:rPr>
              <a:t>System admin</a:t>
            </a:r>
          </a:p>
          <a:p>
            <a:pPr marL="457200" indent="-457200">
              <a:buFont typeface="Wingdings" panose="05000000000000000000" pitchFamily="2" charset="2"/>
              <a:buChar char="§"/>
            </a:pPr>
            <a:r>
              <a:rPr lang="en-IN" sz="2800" b="0" dirty="0">
                <a:latin typeface="Gabriola" panose="04040605051002020D02" pitchFamily="82" charset="0"/>
              </a:rPr>
              <a:t>Management’s records</a:t>
            </a:r>
          </a:p>
        </p:txBody>
      </p:sp>
    </p:spTree>
    <p:extLst>
      <p:ext uri="{BB962C8B-B14F-4D97-AF65-F5344CB8AC3E}">
        <p14:creationId xmlns:p14="http://schemas.microsoft.com/office/powerpoint/2010/main" val="332433016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70"/>
            <a:ext cx="10522172" cy="732114"/>
          </a:xfrm>
        </p:spPr>
        <p:txBody>
          <a:bodyPr/>
          <a:lstStyle/>
          <a:p>
            <a:pPr algn="ctr"/>
            <a:r>
              <a:rPr lang="en-US" i="1" dirty="0"/>
              <a:t>SCENARIO</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1079801" y="2101444"/>
            <a:ext cx="10371171" cy="4451219"/>
          </a:xfrm>
        </p:spPr>
        <p:txBody>
          <a:bodyPr>
            <a:normAutofit/>
          </a:bodyPr>
          <a:lstStyle/>
          <a:p>
            <a:pPr marL="457200" indent="-457200">
              <a:buFont typeface="+mj-lt"/>
              <a:buAutoNum type="arabicPeriod"/>
            </a:pPr>
            <a:r>
              <a:rPr lang="en-US" sz="2400" dirty="0"/>
              <a:t>This use case is started when the user decides to edit his member profile.</a:t>
            </a:r>
          </a:p>
          <a:p>
            <a:pPr marL="457200" indent="-457200">
              <a:buFont typeface="+mj-lt"/>
              <a:buAutoNum type="arabicPeriod"/>
            </a:pPr>
            <a:r>
              <a:rPr lang="en-US" sz="2400" dirty="0"/>
              <a:t>The user logs in into the website by entering his current username and password. </a:t>
            </a:r>
            <a:r>
              <a:rPr lang="en-US" sz="2400" dirty="0">
                <a:highlight>
                  <a:srgbClr val="800080"/>
                </a:highlight>
              </a:rPr>
              <a:t>[Exception : incorrect username or password]</a:t>
            </a:r>
          </a:p>
          <a:p>
            <a:pPr marL="457200" indent="-457200">
              <a:buFont typeface="+mj-lt"/>
              <a:buAutoNum type="arabicPeriod"/>
            </a:pPr>
            <a:r>
              <a:rPr lang="en-US" sz="2400" dirty="0"/>
              <a:t>The system displays the user’s profile and other </a:t>
            </a:r>
            <a:r>
              <a:rPr lang="en-IN" sz="2400" dirty="0"/>
              <a:t>relevant</a:t>
            </a:r>
            <a:r>
              <a:rPr lang="en-US" sz="2400" dirty="0"/>
              <a:t> details.</a:t>
            </a:r>
          </a:p>
          <a:p>
            <a:pPr marL="457200" indent="-457200">
              <a:buFont typeface="+mj-lt"/>
              <a:buAutoNum type="arabicPeriod"/>
            </a:pPr>
            <a:r>
              <a:rPr lang="en-US" sz="2400" dirty="0"/>
              <a:t>The user updates his profile by editing details like his name, email Id, mobile number, address, password or bank account details. </a:t>
            </a:r>
          </a:p>
          <a:p>
            <a:pPr marL="457200" indent="-457200">
              <a:buFont typeface="+mj-lt"/>
              <a:buAutoNum type="arabicPeriod"/>
            </a:pPr>
            <a:r>
              <a:rPr lang="en-US" sz="2400" dirty="0"/>
              <a:t>The system prompts the user for </a:t>
            </a:r>
            <a:r>
              <a:rPr lang="en-IN" sz="2400" dirty="0"/>
              <a:t>conformation.</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pPr algn="ctr"/>
            <a:r>
              <a:rPr lang="en-US" dirty="0"/>
              <a:t>UPDATE USER’S PROFILE – LEAVE MANAGEMENT SYSYTEM</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normAutofit fontScale="70000" lnSpcReduction="20000"/>
          </a:bodyPr>
          <a:lstStyle/>
          <a:p>
            <a:r>
              <a:rPr lang="en-US" dirty="0"/>
              <a:t>Updates his profile</a:t>
            </a:r>
          </a:p>
          <a:p>
            <a:endParaRPr lang="en-US" dirty="0"/>
          </a:p>
        </p:txBody>
      </p:sp>
    </p:spTree>
    <p:extLst>
      <p:ext uri="{BB962C8B-B14F-4D97-AF65-F5344CB8AC3E}">
        <p14:creationId xmlns:p14="http://schemas.microsoft.com/office/powerpoint/2010/main" val="3198773633"/>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70"/>
            <a:ext cx="10522172" cy="732114"/>
          </a:xfrm>
        </p:spPr>
        <p:txBody>
          <a:bodyPr/>
          <a:lstStyle/>
          <a:p>
            <a:pPr algn="ctr"/>
            <a:r>
              <a:rPr lang="en-US" i="1" dirty="0"/>
              <a:t>SCENARIO</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928800" y="1569447"/>
            <a:ext cx="10371171" cy="4451219"/>
          </a:xfrm>
        </p:spPr>
        <p:txBody>
          <a:bodyPr>
            <a:normAutofit/>
          </a:bodyPr>
          <a:lstStyle/>
          <a:p>
            <a:r>
              <a:rPr lang="en-IN" dirty="0"/>
              <a:t>6.   The user confirms that the information entered is correct. </a:t>
            </a:r>
            <a:r>
              <a:rPr lang="en-IN" dirty="0">
                <a:highlight>
                  <a:srgbClr val="800080"/>
                </a:highlight>
              </a:rPr>
              <a:t>[Alternate : Change profile]</a:t>
            </a:r>
            <a:endParaRPr lang="en-US" dirty="0"/>
          </a:p>
          <a:p>
            <a:pPr marL="457200" indent="-457200">
              <a:buAutoNum type="arabicPeriod" startAt="7"/>
            </a:pPr>
            <a:r>
              <a:rPr lang="en-US" dirty="0"/>
              <a:t>The system admin validates the information entered after checking the </a:t>
            </a:r>
            <a:r>
              <a:rPr lang="en-IN" dirty="0"/>
              <a:t>relevant documents of proof uploaded by the user.</a:t>
            </a:r>
            <a:r>
              <a:rPr lang="en-US" dirty="0"/>
              <a:t> </a:t>
            </a:r>
            <a:r>
              <a:rPr lang="en-US" dirty="0">
                <a:highlight>
                  <a:srgbClr val="800080"/>
                </a:highlight>
              </a:rPr>
              <a:t>[Exception : User profile validation error].</a:t>
            </a:r>
          </a:p>
          <a:p>
            <a:pPr marL="457200" indent="-457200">
              <a:buAutoNum type="arabicPeriod" startAt="7"/>
            </a:pPr>
            <a:r>
              <a:rPr lang="en-US" dirty="0"/>
              <a:t>The system admin updates the user’s profile to the </a:t>
            </a:r>
            <a:r>
              <a:rPr lang="en-IN" dirty="0"/>
              <a:t>management’s user records. (Member repository)</a:t>
            </a:r>
          </a:p>
          <a:p>
            <a:pPr marL="457200" indent="-457200">
              <a:buAutoNum type="arabicPeriod" startAt="7"/>
            </a:pPr>
            <a:r>
              <a:rPr lang="en-IN" dirty="0"/>
              <a:t> A mail is sent to the user that the information was updated successfully.</a:t>
            </a:r>
          </a:p>
          <a:p>
            <a:pPr marL="457200" indent="-457200">
              <a:buAutoNum type="arabicPeriod" startAt="7"/>
            </a:pPr>
            <a:r>
              <a:rPr lang="en-IN" dirty="0"/>
              <a:t> This use case ends when the user receives visual confirmation of the update.</a:t>
            </a:r>
            <a:endParaRPr lang="en-US"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pPr algn="ctr"/>
            <a:r>
              <a:rPr lang="en-US" dirty="0"/>
              <a:t>UPDATE USER’S PROFILE – LEAVE MANAGEMENT SYSYTEM</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a:xfrm>
            <a:off x="11083583" y="837333"/>
            <a:ext cx="912674" cy="328893"/>
          </a:xfrm>
        </p:spPr>
        <p:txBody>
          <a:bodyPr>
            <a:normAutofit fontScale="85000" lnSpcReduction="10000"/>
          </a:bodyPr>
          <a:lstStyle/>
          <a:p>
            <a:r>
              <a:rPr lang="en-IN" sz="1200" dirty="0"/>
              <a:t>06.09.2020</a:t>
            </a:r>
            <a:endParaRPr lang="en-US" dirty="0"/>
          </a:p>
        </p:txBody>
      </p:sp>
    </p:spTree>
    <p:extLst>
      <p:ext uri="{BB962C8B-B14F-4D97-AF65-F5344CB8AC3E}">
        <p14:creationId xmlns:p14="http://schemas.microsoft.com/office/powerpoint/2010/main" val="32357439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73369" y="174551"/>
            <a:ext cx="10515600" cy="1325563"/>
          </a:xfrm>
        </p:spPr>
        <p:txBody>
          <a:bodyPr>
            <a:normAutofit/>
          </a:bodyPr>
          <a:lstStyle/>
          <a:p>
            <a:r>
              <a:rPr lang="en-US" sz="3600" i="1" dirty="0"/>
              <a:t>ALTERNATE  SCENARIO</a:t>
            </a:r>
            <a:endParaRPr lang="en-US" sz="3600" dirty="0">
              <a:latin typeface="+mn-lt"/>
              <a:ea typeface="Cambria" panose="02040503050406030204" pitchFamily="18" charset="0"/>
            </a:endParaRP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pPr algn="ctr"/>
            <a:r>
              <a:rPr lang="en-US" dirty="0"/>
              <a:t>UPDATE USER’S PROFILE – LEAVE MANAGEMENT SYSYTEM</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1232598" y="2028418"/>
            <a:ext cx="10515600" cy="3630815"/>
          </a:xfrm>
        </p:spPr>
        <p:txBody>
          <a:bodyPr anchor="t">
            <a:normAutofit/>
          </a:bodyPr>
          <a:lstStyle/>
          <a:p>
            <a:pPr marL="342900" indent="-342900">
              <a:lnSpc>
                <a:spcPct val="100000"/>
              </a:lnSpc>
              <a:buFont typeface="Wingdings" panose="05000000000000000000" pitchFamily="2" charset="2"/>
              <a:buChar char="Ø"/>
            </a:pPr>
            <a:r>
              <a:rPr lang="en-US" sz="2000" b="0" dirty="0">
                <a:latin typeface="Georgia" panose="02040502050405020303" pitchFamily="18" charset="0"/>
                <a:ea typeface="Cambria" panose="02040503050406030204" pitchFamily="18" charset="0"/>
              </a:rPr>
              <a:t>Location in the basic flow where it is triggered: Step 6 [Change profile] </a:t>
            </a:r>
          </a:p>
          <a:p>
            <a:pPr>
              <a:lnSpc>
                <a:spcPct val="100000"/>
              </a:lnSpc>
            </a:pPr>
            <a:endParaRPr lang="en-US" sz="2000" b="0" dirty="0">
              <a:latin typeface="Georgia" panose="02040502050405020303" pitchFamily="18" charset="0"/>
              <a:ea typeface="Cambria" panose="02040503050406030204" pitchFamily="18" charset="0"/>
            </a:endParaRPr>
          </a:p>
          <a:p>
            <a:pPr marL="342900" indent="-342900">
              <a:lnSpc>
                <a:spcPct val="100000"/>
              </a:lnSpc>
              <a:buFont typeface="Wingdings" panose="05000000000000000000" pitchFamily="2" charset="2"/>
              <a:buChar char="Ø"/>
            </a:pPr>
            <a:r>
              <a:rPr lang="en-US" sz="2000" b="0" dirty="0">
                <a:latin typeface="Georgia" panose="02040502050405020303" pitchFamily="18" charset="0"/>
                <a:ea typeface="Cambria" panose="02040503050406030204" pitchFamily="18" charset="0"/>
              </a:rPr>
              <a:t>Condition that triggers it: In the confirmation page, the user notices that he has entered incorrect details.</a:t>
            </a:r>
          </a:p>
          <a:p>
            <a:pPr marL="342900" indent="-342900">
              <a:lnSpc>
                <a:spcPct val="100000"/>
              </a:lnSpc>
              <a:buFont typeface="Arial" panose="020B0604020202020204" pitchFamily="34" charset="0"/>
              <a:buChar char="•"/>
            </a:pPr>
            <a:r>
              <a:rPr lang="en-US" sz="2000" b="0" dirty="0">
                <a:latin typeface="Georgia" panose="02040502050405020303" pitchFamily="18" charset="0"/>
                <a:ea typeface="Cambria" panose="02040503050406030204" pitchFamily="18" charset="0"/>
              </a:rPr>
              <a:t> 	At [change profile] the user indicates that he has entered some incorrect information.</a:t>
            </a:r>
          </a:p>
          <a:p>
            <a:pPr marL="342900" indent="-342900">
              <a:lnSpc>
                <a:spcPct val="100000"/>
              </a:lnSpc>
              <a:buFont typeface="Arial" panose="020B0604020202020204" pitchFamily="34" charset="0"/>
              <a:buChar char="•"/>
            </a:pPr>
            <a:endParaRPr lang="en-US" sz="2000" b="0" dirty="0">
              <a:latin typeface="Georgia" panose="02040502050405020303" pitchFamily="18" charset="0"/>
              <a:ea typeface="Cambria" panose="02040503050406030204" pitchFamily="18" charset="0"/>
            </a:endParaRPr>
          </a:p>
          <a:p>
            <a:pPr marL="342900" indent="-342900">
              <a:lnSpc>
                <a:spcPct val="100000"/>
              </a:lnSpc>
              <a:buFont typeface="Wingdings" panose="05000000000000000000" pitchFamily="2" charset="2"/>
              <a:buChar char="Ø"/>
            </a:pPr>
            <a:r>
              <a:rPr lang="en-US" sz="2000" b="0" dirty="0">
                <a:latin typeface="Georgia" panose="02040502050405020303" pitchFamily="18" charset="0"/>
                <a:ea typeface="Cambria" panose="02040503050406030204" pitchFamily="18" charset="0"/>
              </a:rPr>
              <a:t>Actions taken and location where the basic flow is resumed : </a:t>
            </a:r>
          </a:p>
          <a:p>
            <a:pPr marL="342900" indent="-342900">
              <a:lnSpc>
                <a:spcPct val="100000"/>
              </a:lnSpc>
              <a:buFont typeface="Arial" panose="020B0604020202020204" pitchFamily="34" charset="0"/>
              <a:buChar char="•"/>
            </a:pPr>
            <a:r>
              <a:rPr lang="en-US" sz="2000" b="0" dirty="0">
                <a:latin typeface="Georgia" panose="02040502050405020303" pitchFamily="18" charset="0"/>
                <a:ea typeface="Cambria" panose="02040503050406030204" pitchFamily="18" charset="0"/>
              </a:rPr>
              <a:t>	the System redirects to step 4 of the basic flow.</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2" y="837333"/>
            <a:ext cx="937841" cy="328893"/>
          </a:xfrm>
        </p:spPr>
        <p:txBody>
          <a:bodyPr>
            <a:normAutofit fontScale="92500"/>
          </a:bodyPr>
          <a:lstStyle/>
          <a:p>
            <a:r>
              <a:rPr lang="en-IN" sz="1200" dirty="0"/>
              <a:t>06.09.2020</a:t>
            </a:r>
            <a:endParaRPr lang="en-US" dirty="0"/>
          </a:p>
        </p:txBody>
      </p:sp>
    </p:spTree>
    <p:extLst>
      <p:ext uri="{BB962C8B-B14F-4D97-AF65-F5344CB8AC3E}">
        <p14:creationId xmlns:p14="http://schemas.microsoft.com/office/powerpoint/2010/main" val="34404865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EXCEPTIONS :</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pPr algn="ctr"/>
            <a:r>
              <a:rPr lang="en-US" dirty="0"/>
              <a:t>UPDATE USER’S PROFILE – LEAVE MANAGEMENT SYSYTEM</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873369" y="1927331"/>
            <a:ext cx="10515600" cy="4260207"/>
          </a:xfrm>
        </p:spPr>
        <p:txBody>
          <a:bodyPr anchor="t">
            <a:normAutofit/>
          </a:bodyPr>
          <a:lstStyle/>
          <a:p>
            <a:pPr marL="342900" indent="-342900">
              <a:buFont typeface="Wingdings" panose="05000000000000000000" pitchFamily="2" charset="2"/>
              <a:buChar char="Ø"/>
            </a:pPr>
            <a:r>
              <a:rPr lang="en-US" sz="2800" i="1" dirty="0">
                <a:solidFill>
                  <a:schemeClr val="tx1"/>
                </a:solidFill>
                <a:latin typeface="Century Schoolbook" panose="02040604050505020304" pitchFamily="18" charset="0"/>
              </a:rPr>
              <a:t> Handle invalid information </a:t>
            </a:r>
            <a:r>
              <a:rPr lang="en-US" sz="2800" i="1" dirty="0">
                <a:latin typeface="Century Schoolbook" panose="02040604050505020304" pitchFamily="18" charset="0"/>
              </a:rPr>
              <a:t>:</a:t>
            </a:r>
          </a:p>
          <a:p>
            <a:pPr marL="800100" lvl="1" indent="-342900">
              <a:buFont typeface="Wingdings" panose="05000000000000000000" pitchFamily="2" charset="2"/>
              <a:buChar char="ü"/>
            </a:pPr>
            <a:r>
              <a:rPr lang="en-US"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rPr>
              <a:t>At [</a:t>
            </a:r>
            <a:r>
              <a:rPr lang="en-US" sz="2200" b="0" dirty="0">
                <a:solidFill>
                  <a:schemeClr val="tx2">
                    <a:lumMod val="60000"/>
                    <a:lumOff val="40000"/>
                  </a:schemeClr>
                </a:solidFill>
                <a:latin typeface="Georgia" panose="02040502050405020303" pitchFamily="18" charset="0"/>
                <a:cs typeface="MV Boli" panose="02000500030200090000" pitchFamily="2" charset="0"/>
              </a:rPr>
              <a:t>User profile validation error]</a:t>
            </a:r>
            <a:r>
              <a:rPr lang="en-US"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rPr>
              <a:t> - any of the fields are entered incorrectly. </a:t>
            </a:r>
            <a:endParaRPr lang="en-IN"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endParaRPr>
          </a:p>
          <a:p>
            <a:pPr marL="800100" lvl="1" indent="-342900">
              <a:buFont typeface="Wingdings" panose="05000000000000000000" pitchFamily="2" charset="2"/>
              <a:buChar char="ü"/>
            </a:pPr>
            <a:r>
              <a:rPr lang="en-US"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rPr>
              <a:t>The System indicates the fields that were entered incorrectly and prompts the </a:t>
            </a:r>
            <a:r>
              <a:rPr lang="en-US" sz="2200" b="0" dirty="0">
                <a:solidFill>
                  <a:schemeClr val="tx2">
                    <a:lumMod val="60000"/>
                    <a:lumOff val="40000"/>
                  </a:schemeClr>
                </a:solidFill>
                <a:latin typeface="Georgia" panose="02040502050405020303" pitchFamily="18" charset="0"/>
                <a:ea typeface="Times New Roman" panose="02020603050405020304" pitchFamily="18" charset="0"/>
                <a:cs typeface="MV Boli" panose="02000500030200090000" pitchFamily="2" charset="0"/>
              </a:rPr>
              <a:t>user</a:t>
            </a:r>
            <a:r>
              <a:rPr lang="en-US"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rPr>
              <a:t> to make the necessary corrections. </a:t>
            </a:r>
            <a:endParaRPr lang="en-IN"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endParaRPr>
          </a:p>
          <a:p>
            <a:pPr marL="800100" lvl="1" indent="-342900">
              <a:buFont typeface="Wingdings" panose="05000000000000000000" pitchFamily="2" charset="2"/>
              <a:buChar char="ü"/>
            </a:pPr>
            <a:r>
              <a:rPr lang="en-US" sz="2200" b="0" dirty="0">
                <a:solidFill>
                  <a:schemeClr val="tx2">
                    <a:lumMod val="60000"/>
                    <a:lumOff val="40000"/>
                  </a:schemeClr>
                </a:solidFill>
                <a:effectLst/>
                <a:latin typeface="Georgia" panose="02040502050405020303" pitchFamily="18" charset="0"/>
                <a:ea typeface="Times New Roman" panose="02020603050405020304" pitchFamily="18" charset="0"/>
                <a:cs typeface="MV Boli" panose="02000500030200090000" pitchFamily="2" charset="0"/>
              </a:rPr>
              <a:t>The flow of events is resumed at Basic Flow Step 4.</a:t>
            </a:r>
            <a:endParaRPr lang="en-US" sz="2200" b="0" dirty="0">
              <a:latin typeface="Georgia" panose="02040502050405020303" pitchFamily="18" charset="0"/>
              <a:cs typeface="MV Boli" panose="02000500030200090000" pitchFamily="2" charset="0"/>
            </a:endParaRPr>
          </a:p>
          <a:p>
            <a:pPr marL="342900" indent="-342900">
              <a:buFont typeface="Wingdings" panose="05000000000000000000" pitchFamily="2" charset="2"/>
              <a:buChar char="Ø"/>
            </a:pPr>
            <a:r>
              <a:rPr lang="en-US" sz="2800" i="1" dirty="0">
                <a:solidFill>
                  <a:schemeClr val="tx1"/>
                </a:solidFill>
                <a:latin typeface="Century Schoolbook" panose="02040604050505020304" pitchFamily="18" charset="0"/>
              </a:rPr>
              <a:t>Incorrect login details :</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At [incorrect username or password] </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The system indicates that either the username or password has been entered incorrectly</a:t>
            </a:r>
          </a:p>
          <a:p>
            <a:pPr marL="800100" lvl="1" indent="-342900">
              <a:buFont typeface="Wingdings" panose="05000000000000000000" pitchFamily="2" charset="2"/>
              <a:buChar char="ü"/>
            </a:pPr>
            <a:r>
              <a:rPr lang="en-US" b="0" dirty="0">
                <a:solidFill>
                  <a:schemeClr val="tx2">
                    <a:lumMod val="40000"/>
                    <a:lumOff val="60000"/>
                  </a:schemeClr>
                </a:solidFill>
                <a:latin typeface="Georgia" panose="02040502050405020303" pitchFamily="18" charset="0"/>
              </a:rPr>
              <a:t>And prompts the user to re-enter it.</a:t>
            </a:r>
          </a:p>
          <a:p>
            <a:pPr marL="800100" lvl="1" indent="-342900">
              <a:buFont typeface="Wingdings" panose="05000000000000000000" pitchFamily="2" charset="2"/>
              <a:buChar char="ü"/>
            </a:pPr>
            <a:r>
              <a:rPr lang="en-US" b="0" dirty="0">
                <a:solidFill>
                  <a:schemeClr val="tx2">
                    <a:lumMod val="40000"/>
                    <a:lumOff val="60000"/>
                  </a:schemeClr>
                </a:solidFill>
                <a:effectLst/>
                <a:latin typeface="Georgia" panose="02040502050405020303" pitchFamily="18" charset="0"/>
                <a:ea typeface="Times New Roman" panose="02020603050405020304" pitchFamily="18" charset="0"/>
              </a:rPr>
              <a:t>The flow of events is resumed at Basic Flow Step 2.</a:t>
            </a:r>
            <a:endParaRPr lang="en-US" b="0" dirty="0">
              <a:solidFill>
                <a:schemeClr val="tx2">
                  <a:lumMod val="40000"/>
                  <a:lumOff val="60000"/>
                </a:schemeClr>
              </a:solidFill>
              <a:latin typeface="Georgia" panose="02040502050405020303" pitchFamily="18" charset="0"/>
            </a:endParaRPr>
          </a:p>
          <a:p>
            <a:pPr marL="800100" lvl="1" indent="-342900">
              <a:buFont typeface="Arial" panose="020B0604020202020204" pitchFamily="34" charset="0"/>
              <a:buChar char="•"/>
            </a:pPr>
            <a:endParaRPr lang="en-US" dirty="0">
              <a:solidFill>
                <a:schemeClr val="tx1"/>
              </a:solidFill>
            </a:endParaRP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2" y="837333"/>
            <a:ext cx="954619" cy="328893"/>
          </a:xfrm>
        </p:spPr>
        <p:txBody>
          <a:bodyPr>
            <a:normAutofit fontScale="92500"/>
          </a:bodyPr>
          <a:lstStyle/>
          <a:p>
            <a:r>
              <a:rPr lang="en-IN" sz="1200" dirty="0"/>
              <a:t>06.09.2020</a:t>
            </a:r>
            <a:endParaRPr lang="en-US" dirty="0"/>
          </a:p>
        </p:txBody>
      </p:sp>
    </p:spTree>
    <p:extLst>
      <p:ext uri="{BB962C8B-B14F-4D97-AF65-F5344CB8AC3E}">
        <p14:creationId xmlns:p14="http://schemas.microsoft.com/office/powerpoint/2010/main" val="14957422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686</TotalTime>
  <Words>1361</Words>
  <Application>Microsoft Office PowerPoint</Application>
  <PresentationFormat>Widescreen</PresentationFormat>
  <Paragraphs>196</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Algerian</vt:lpstr>
      <vt:lpstr>Speak Pro</vt:lpstr>
      <vt:lpstr>Segoe Script</vt:lpstr>
      <vt:lpstr>Georgia</vt:lpstr>
      <vt:lpstr>Gabriola</vt:lpstr>
      <vt:lpstr>Cambria</vt:lpstr>
      <vt:lpstr>MV Boli</vt:lpstr>
      <vt:lpstr>Calibri</vt:lpstr>
      <vt:lpstr>Avenir Next LT Pro</vt:lpstr>
      <vt:lpstr>Century Schoolbook</vt:lpstr>
      <vt:lpstr>Arial</vt:lpstr>
      <vt:lpstr>Wingdings</vt:lpstr>
      <vt:lpstr>Office Theme</vt:lpstr>
      <vt:lpstr>Update user’s profile</vt:lpstr>
      <vt:lpstr>Description : </vt:lpstr>
      <vt:lpstr>ACTORS :</vt:lpstr>
      <vt:lpstr>CONDITIONS :</vt:lpstr>
      <vt:lpstr>Trigger :  </vt:lpstr>
      <vt:lpstr>SCENARIO</vt:lpstr>
      <vt:lpstr>SCENARIO</vt:lpstr>
      <vt:lpstr>ALTERNATE  SCENARIO</vt:lpstr>
      <vt:lpstr>EXCEPTIONS :</vt:lpstr>
      <vt:lpstr>Check leave reports</vt:lpstr>
      <vt:lpstr>Description : </vt:lpstr>
      <vt:lpstr>ACTORS :</vt:lpstr>
      <vt:lpstr>CONDITIONS :</vt:lpstr>
      <vt:lpstr>Trigger :  </vt:lpstr>
      <vt:lpstr>SCENARIO</vt:lpstr>
      <vt:lpstr>SCENARIO</vt:lpstr>
      <vt:lpstr>ALTERNATE SCENARIO</vt:lpstr>
      <vt:lpstr>EXCEPTIONS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DOCUMENT</dc:title>
  <dc:creator>Meenaksshi S - [CB.EN.U4CSE19131]</dc:creator>
  <cp:lastModifiedBy>Meenaksshi S - [CB.EN.U4CSE19131]</cp:lastModifiedBy>
  <cp:revision>37</cp:revision>
  <dcterms:created xsi:type="dcterms:W3CDTF">2020-09-06T13:47:01Z</dcterms:created>
  <dcterms:modified xsi:type="dcterms:W3CDTF">2020-09-09T03:17:50Z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